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274" r:id="rId2"/>
    <p:sldId id="286" r:id="rId3"/>
    <p:sldId id="289" r:id="rId4"/>
    <p:sldId id="275" r:id="rId5"/>
    <p:sldId id="279" r:id="rId6"/>
    <p:sldId id="296" r:id="rId7"/>
    <p:sldId id="276" r:id="rId8"/>
    <p:sldId id="277" r:id="rId9"/>
    <p:sldId id="278" r:id="rId10"/>
    <p:sldId id="281" r:id="rId11"/>
    <p:sldId id="282" r:id="rId12"/>
    <p:sldId id="284" r:id="rId13"/>
    <p:sldId id="287" r:id="rId14"/>
    <p:sldId id="288" r:id="rId15"/>
    <p:sldId id="285" r:id="rId16"/>
    <p:sldId id="290" r:id="rId17"/>
    <p:sldId id="291" r:id="rId18"/>
    <p:sldId id="283" r:id="rId19"/>
    <p:sldId id="273" r:id="rId20"/>
    <p:sldId id="292" r:id="rId21"/>
    <p:sldId id="293" r:id="rId22"/>
    <p:sldId id="294" r:id="rId23"/>
    <p:sldId id="295" r:id="rId24"/>
    <p:sldId id="297" r:id="rId25"/>
    <p:sldId id="298" r:id="rId26"/>
    <p:sldId id="300" r:id="rId27"/>
    <p:sldId id="299" r:id="rId28"/>
    <p:sldId id="280" r:id="rId29"/>
    <p:sldId id="303" r:id="rId30"/>
    <p:sldId id="301" r:id="rId31"/>
    <p:sldId id="302" r:id="rId32"/>
    <p:sldId id="304" r:id="rId33"/>
    <p:sldId id="305" r:id="rId34"/>
    <p:sldId id="306" r:id="rId35"/>
    <p:sldId id="307" r:id="rId36"/>
    <p:sldId id="309" r:id="rId37"/>
    <p:sldId id="310" r:id="rId38"/>
    <p:sldId id="311" r:id="rId39"/>
    <p:sldId id="312" r:id="rId40"/>
    <p:sldId id="313" r:id="rId41"/>
    <p:sldId id="314" r:id="rId42"/>
    <p:sldId id="322" r:id="rId43"/>
    <p:sldId id="323" r:id="rId44"/>
    <p:sldId id="324" r:id="rId45"/>
    <p:sldId id="325" r:id="rId46"/>
    <p:sldId id="326" r:id="rId47"/>
    <p:sldId id="327" r:id="rId48"/>
    <p:sldId id="328" r:id="rId49"/>
    <p:sldId id="308" r:id="rId50"/>
    <p:sldId id="315" r:id="rId51"/>
    <p:sldId id="316" r:id="rId52"/>
    <p:sldId id="317" r:id="rId53"/>
    <p:sldId id="318" r:id="rId54"/>
    <p:sldId id="319" r:id="rId55"/>
    <p:sldId id="320" r:id="rId56"/>
    <p:sldId id="264" r:id="rId57"/>
    <p:sldId id="330" r:id="rId58"/>
    <p:sldId id="331" r:id="rId59"/>
    <p:sldId id="332" r:id="rId60"/>
    <p:sldId id="333" r:id="rId61"/>
    <p:sldId id="334" r:id="rId62"/>
    <p:sldId id="335" r:id="rId63"/>
    <p:sldId id="336" r:id="rId64"/>
    <p:sldId id="337" r:id="rId65"/>
    <p:sldId id="338" r:id="rId66"/>
    <p:sldId id="340" r:id="rId67"/>
    <p:sldId id="341" r:id="rId68"/>
    <p:sldId id="342" r:id="rId69"/>
    <p:sldId id="346" r:id="rId70"/>
    <p:sldId id="354" r:id="rId71"/>
    <p:sldId id="348" r:id="rId72"/>
    <p:sldId id="351" r:id="rId73"/>
    <p:sldId id="352" r:id="rId74"/>
    <p:sldId id="353" r:id="rId75"/>
    <p:sldId id="350" r:id="rId76"/>
    <p:sldId id="355" r:id="rId77"/>
    <p:sldId id="257" r:id="rId78"/>
    <p:sldId id="259" r:id="rId79"/>
    <p:sldId id="360" r:id="rId80"/>
    <p:sldId id="364" r:id="rId81"/>
    <p:sldId id="358" r:id="rId82"/>
    <p:sldId id="362" r:id="rId83"/>
    <p:sldId id="361" r:id="rId84"/>
    <p:sldId id="363"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8" r:id="rId98"/>
    <p:sldId id="267" r:id="rId99"/>
    <p:sldId id="266" r:id="rId100"/>
    <p:sldId id="377" r:id="rId101"/>
    <p:sldId id="380" r:id="rId102"/>
    <p:sldId id="379" r:id="rId103"/>
    <p:sldId id="381" r:id="rId104"/>
    <p:sldId id="382" r:id="rId105"/>
    <p:sldId id="383" r:id="rId106"/>
    <p:sldId id="384" r:id="rId107"/>
    <p:sldId id="385" r:id="rId108"/>
    <p:sldId id="386" r:id="rId109"/>
    <p:sldId id="387" r:id="rId110"/>
    <p:sldId id="389" r:id="rId111"/>
    <p:sldId id="388" r:id="rId112"/>
    <p:sldId id="390" r:id="rId113"/>
    <p:sldId id="391" r:id="rId114"/>
    <p:sldId id="359" r:id="rId115"/>
    <p:sldId id="392" r:id="rId116"/>
    <p:sldId id="393" r:id="rId117"/>
    <p:sldId id="258" r:id="rId118"/>
    <p:sldId id="357" r:id="rId119"/>
    <p:sldId id="260" r:id="rId120"/>
    <p:sldId id="261" r:id="rId121"/>
    <p:sldId id="265" r:id="rId122"/>
    <p:sldId id="271" r:id="rId123"/>
    <p:sldId id="269" r:id="rId124"/>
    <p:sldId id="268" r:id="rId125"/>
    <p:sldId id="262" r:id="rId126"/>
    <p:sldId id="321" r:id="rId127"/>
    <p:sldId id="329" r:id="rId12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3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8" autoAdjust="0"/>
    <p:restoredTop sz="73432"/>
  </p:normalViewPr>
  <p:slideViewPr>
    <p:cSldViewPr snapToGrid="0">
      <p:cViewPr varScale="1">
        <p:scale>
          <a:sx n="75" d="100"/>
          <a:sy n="75" d="100"/>
        </p:scale>
        <p:origin x="62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presProps" Target="presProps.xml"/><Relationship Id="rId131" Type="http://schemas.openxmlformats.org/officeDocument/2006/relationships/viewProps" Target="viewProps.xml"/><Relationship Id="rId132" Type="http://schemas.openxmlformats.org/officeDocument/2006/relationships/theme" Target="theme/theme1.xml"/><Relationship Id="rId13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DF63-1CFD-0B40-8116-6AF37629D2D0}" type="datetimeFigureOut">
              <a:rPr lang="en-US" smtClean="0"/>
              <a:t>7/16/15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32B1C-8A12-F647-812F-7B62171DCB78}" type="slidenum">
              <a:rPr lang="en-US" smtClean="0"/>
              <a:t>‹#›</a:t>
            </a:fld>
            <a:endParaRPr lang="en-US"/>
          </a:p>
        </p:txBody>
      </p:sp>
    </p:spTree>
    <p:extLst>
      <p:ext uri="{BB962C8B-B14F-4D97-AF65-F5344CB8AC3E}">
        <p14:creationId xmlns:p14="http://schemas.microsoft.com/office/powerpoint/2010/main" val="2980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dirty="0" smtClean="0"/>
              <a:t>Both Windows and 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75</a:t>
            </a:fld>
            <a:endParaRPr lang="en-US"/>
          </a:p>
        </p:txBody>
      </p:sp>
    </p:spTree>
    <p:extLst>
      <p:ext uri="{BB962C8B-B14F-4D97-AF65-F5344CB8AC3E}">
        <p14:creationId xmlns:p14="http://schemas.microsoft.com/office/powerpoint/2010/main" val="1336189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99</a:t>
            </a:fld>
            <a:endParaRPr lang="en-US"/>
          </a:p>
        </p:txBody>
      </p:sp>
    </p:spTree>
    <p:extLst>
      <p:ext uri="{BB962C8B-B14F-4D97-AF65-F5344CB8AC3E}">
        <p14:creationId xmlns:p14="http://schemas.microsoft.com/office/powerpoint/2010/main" val="139831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smtClean="0"/>
              <a:t>Both Windows and </a:t>
            </a:r>
            <a:r>
              <a:rPr lang="en-US" baseline="0" dirty="0" smtClean="0"/>
              <a:t>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76</a:t>
            </a:fld>
            <a:endParaRPr lang="en-US"/>
          </a:p>
        </p:txBody>
      </p:sp>
    </p:spTree>
    <p:extLst>
      <p:ext uri="{BB962C8B-B14F-4D97-AF65-F5344CB8AC3E}">
        <p14:creationId xmlns:p14="http://schemas.microsoft.com/office/powerpoint/2010/main" val="161471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www.discovermeteor.com</a:t>
            </a:r>
            <a:r>
              <a:rPr lang="en-US" dirty="0" smtClean="0"/>
              <a:t>/blog/</a:t>
            </a:r>
            <a:r>
              <a:rPr lang="en-US" dirty="0" err="1" smtClean="0"/>
              <a:t>javascript</a:t>
            </a:r>
            <a:r>
              <a:rPr lang="en-US" dirty="0" smtClean="0"/>
              <a:t>-for-meteor/</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81</a:t>
            </a:fld>
            <a:endParaRPr lang="en-US"/>
          </a:p>
        </p:txBody>
      </p:sp>
    </p:spTree>
    <p:extLst>
      <p:ext uri="{BB962C8B-B14F-4D97-AF65-F5344CB8AC3E}">
        <p14:creationId xmlns:p14="http://schemas.microsoft.com/office/powerpoint/2010/main" val="79595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83</a:t>
            </a:fld>
            <a:endParaRPr lang="en-US"/>
          </a:p>
        </p:txBody>
      </p:sp>
    </p:spTree>
    <p:extLst>
      <p:ext uri="{BB962C8B-B14F-4D97-AF65-F5344CB8AC3E}">
        <p14:creationId xmlns:p14="http://schemas.microsoft.com/office/powerpoint/2010/main" val="834767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84</a:t>
            </a:fld>
            <a:endParaRPr lang="en-US"/>
          </a:p>
        </p:txBody>
      </p:sp>
    </p:spTree>
    <p:extLst>
      <p:ext uri="{BB962C8B-B14F-4D97-AF65-F5344CB8AC3E}">
        <p14:creationId xmlns:p14="http://schemas.microsoft.com/office/powerpoint/2010/main" val="6040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functions as,</a:t>
            </a:r>
            <a:r>
              <a:rPr lang="en-US" baseline="0" dirty="0" smtClean="0"/>
              <a:t> control flow and even create function inside functions</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93</a:t>
            </a:fld>
            <a:endParaRPr lang="en-US"/>
          </a:p>
        </p:txBody>
      </p:sp>
    </p:spTree>
    <p:extLst>
      <p:ext uri="{BB962C8B-B14F-4D97-AF65-F5344CB8AC3E}">
        <p14:creationId xmlns:p14="http://schemas.microsoft.com/office/powerpoint/2010/main" val="197554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t>
            </a:r>
            <a:r>
              <a:rPr lang="en-US" dirty="0" err="1" smtClean="0"/>
              <a:t>elegante</a:t>
            </a:r>
            <a:r>
              <a:rPr lang="en-US" dirty="0" smtClean="0"/>
              <a:t> , sometime easy to find solutions but is slower</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95</a:t>
            </a:fld>
            <a:endParaRPr lang="en-US"/>
          </a:p>
        </p:txBody>
      </p:sp>
    </p:spTree>
    <p:extLst>
      <p:ext uri="{BB962C8B-B14F-4D97-AF65-F5344CB8AC3E}">
        <p14:creationId xmlns:p14="http://schemas.microsoft.com/office/powerpoint/2010/main" val="354474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97</a:t>
            </a:fld>
            <a:endParaRPr lang="en-US"/>
          </a:p>
        </p:txBody>
      </p:sp>
    </p:spTree>
    <p:extLst>
      <p:ext uri="{BB962C8B-B14F-4D97-AF65-F5344CB8AC3E}">
        <p14:creationId xmlns:p14="http://schemas.microsoft.com/office/powerpoint/2010/main" val="115038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looking an array</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98</a:t>
            </a:fld>
            <a:endParaRPr lang="en-US"/>
          </a:p>
        </p:txBody>
      </p:sp>
    </p:spTree>
    <p:extLst>
      <p:ext uri="{BB962C8B-B14F-4D97-AF65-F5344CB8AC3E}">
        <p14:creationId xmlns:p14="http://schemas.microsoft.com/office/powerpoint/2010/main" val="1718980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GB"/>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16/07/2015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7889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16/07/2015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82879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16/07/2015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22270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16/07/2015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73569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40CF575-8649-40B3-B711-6DF41320DDED}" type="datetimeFigureOut">
              <a:rPr lang="en-GB" smtClean="0"/>
              <a:t>16/07/2015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58149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fecha 4"/>
          <p:cNvSpPr>
            <a:spLocks noGrp="1"/>
          </p:cNvSpPr>
          <p:nvPr>
            <p:ph type="dt" sz="half" idx="10"/>
          </p:nvPr>
        </p:nvSpPr>
        <p:spPr/>
        <p:txBody>
          <a:bodyPr/>
          <a:lstStyle/>
          <a:p>
            <a:fld id="{940CF575-8649-40B3-B711-6DF41320DDED}" type="datetimeFigureOut">
              <a:rPr lang="en-GB" smtClean="0"/>
              <a:t>16/07/2015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97336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Marcador de fecha 6"/>
          <p:cNvSpPr>
            <a:spLocks noGrp="1"/>
          </p:cNvSpPr>
          <p:nvPr>
            <p:ph type="dt" sz="half" idx="10"/>
          </p:nvPr>
        </p:nvSpPr>
        <p:spPr/>
        <p:txBody>
          <a:bodyPr/>
          <a:lstStyle/>
          <a:p>
            <a:fld id="{940CF575-8649-40B3-B711-6DF41320DDED}" type="datetimeFigureOut">
              <a:rPr lang="en-GB" smtClean="0"/>
              <a:t>16/07/2015</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29688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940CF575-8649-40B3-B711-6DF41320DDED}" type="datetimeFigureOut">
              <a:rPr lang="en-GB" smtClean="0"/>
              <a:t>16/07/2015</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51795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40CF575-8649-40B3-B711-6DF41320DDED}" type="datetimeFigureOut">
              <a:rPr lang="en-GB" smtClean="0"/>
              <a:t>16/07/2015</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82990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16/07/2015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62444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16/07/2015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0473372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CF575-8649-40B3-B711-6DF41320DDED}" type="datetimeFigureOut">
              <a:rPr lang="en-GB" smtClean="0"/>
              <a:t>16/07/2015</a:t>
            </a:fld>
            <a:endParaRPr lang="en-GB"/>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8CE45-22B1-4CDB-B329-385471839B44}" type="slidenum">
              <a:rPr lang="en-GB" smtClean="0"/>
              <a:t>‹#›</a:t>
            </a:fld>
            <a:endParaRPr lang="en-GB"/>
          </a:p>
        </p:txBody>
      </p:sp>
    </p:spTree>
    <p:extLst>
      <p:ext uri="{BB962C8B-B14F-4D97-AF65-F5344CB8AC3E}">
        <p14:creationId xmlns:p14="http://schemas.microsoft.com/office/powerpoint/2010/main" val="1497388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image" Target="../media/image9.jpeg"/><Relationship Id="rId11" Type="http://schemas.openxmlformats.org/officeDocument/2006/relationships/image" Target="../media/image10.png"/><Relationship Id="rId12" Type="http://schemas.openxmlformats.org/officeDocument/2006/relationships/image" Target="../media/image11.jpeg"/><Relationship Id="rId13" Type="http://schemas.openxmlformats.org/officeDocument/2006/relationships/image" Target="../media/image12.png"/><Relationship Id="rId14" Type="http://schemas.openxmlformats.org/officeDocument/2006/relationships/image" Target="../media/image13.jpeg"/><Relationship Id="rId15" Type="http://schemas.openxmlformats.org/officeDocument/2006/relationships/image" Target="../media/image14.gif"/><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jpeg"/><Relationship Id="rId1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1" Type="http://schemas.openxmlformats.org/officeDocument/2006/relationships/hyperlink" Target="http://www.w3schools.com/tags/tag_tr.asp" TargetMode="External"/><Relationship Id="rId12" Type="http://schemas.openxmlformats.org/officeDocument/2006/relationships/hyperlink" Target="http://www.w3schools.com/tags/tag_td.asp" TargetMode="External"/><Relationship Id="rId13" Type="http://schemas.openxmlformats.org/officeDocument/2006/relationships/hyperlink" Target="http://www.w3schools.com/tags/tag_caption.asp" TargetMode="External"/><Relationship Id="rId14" Type="http://schemas.openxmlformats.org/officeDocument/2006/relationships/hyperlink" Target="http://www.w3schools.com/tags/tag_colgroup.asp" TargetMode="External"/><Relationship Id="rId15" Type="http://schemas.openxmlformats.org/officeDocument/2006/relationships/hyperlink" Target="http://www.w3schools.com/tags/tag_col.asp" TargetMode="External"/><Relationship Id="rId16" Type="http://schemas.openxmlformats.org/officeDocument/2006/relationships/hyperlink" Target="http://www.w3schools.com/tags/tag_thead.asp" TargetMode="External"/><Relationship Id="rId17" Type="http://schemas.openxmlformats.org/officeDocument/2006/relationships/hyperlink" Target="http://www.w3schools.com/tags/tag_tbody.asp" TargetMode="External"/><Relationship Id="rId18" Type="http://schemas.openxmlformats.org/officeDocument/2006/relationships/hyperlink" Target="http://www.w3schools.com/tags/tag_tfoot.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ul.asp" TargetMode="External"/><Relationship Id="rId4" Type="http://schemas.openxmlformats.org/officeDocument/2006/relationships/hyperlink" Target="http://www.w3schools.com/tags/tag_ol.asp" TargetMode="External"/><Relationship Id="rId5" Type="http://schemas.openxmlformats.org/officeDocument/2006/relationships/hyperlink" Target="http://www.w3schools.com/tags/tag_li.asp" TargetMode="External"/><Relationship Id="rId6" Type="http://schemas.openxmlformats.org/officeDocument/2006/relationships/hyperlink" Target="http://www.w3schools.com/tags/tag_dl.asp" TargetMode="External"/><Relationship Id="rId7" Type="http://schemas.openxmlformats.org/officeDocument/2006/relationships/hyperlink" Target="http://www.w3schools.com/tags/tag_dt.asp" TargetMode="External"/><Relationship Id="rId8" Type="http://schemas.openxmlformats.org/officeDocument/2006/relationships/hyperlink" Target="http://www.w3schools.com/tags/tag_dd.asp" TargetMode="External"/><Relationship Id="rId9" Type="http://schemas.openxmlformats.org/officeDocument/2006/relationships/hyperlink" Target="http://www.w3schools.com/tags/tag_table.asp" TargetMode="External"/><Relationship Id="rId10" Type="http://schemas.openxmlformats.org/officeDocument/2006/relationships/hyperlink" Target="http://www.w3schools.com/tags/tag_th.asp"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tiff"/><Relationship Id="rId3" Type="http://schemas.openxmlformats.org/officeDocument/2006/relationships/image" Target="../media/image96.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09.xml.rels><?xml version="1.0" encoding="UTF-8" standalone="yes"?>
<Relationships xmlns="http://schemas.openxmlformats.org/package/2006/relationships"><Relationship Id="rId3" Type="http://schemas.openxmlformats.org/officeDocument/2006/relationships/image" Target="../media/image103.tiff"/><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 Id="rId3" Type="http://schemas.openxmlformats.org/officeDocument/2006/relationships/image" Target="../media/image10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10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86.png"/><Relationship Id="rId8" Type="http://schemas.openxmlformats.org/officeDocument/2006/relationships/image" Target="../media/image85.png"/><Relationship Id="rId9" Type="http://schemas.openxmlformats.org/officeDocument/2006/relationships/image" Target="../media/image114.png"/><Relationship Id="rId10" Type="http://schemas.openxmlformats.org/officeDocument/2006/relationships/image" Target="../media/image115.png"/><Relationship Id="rId11"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avascript.info/tutorial/oop"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schools.com/html/html_responsive.asp" TargetMode="Externa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1" Type="http://schemas.openxmlformats.org/officeDocument/2006/relationships/hyperlink" Target="http://www.w3schools.com/tags/tag_button.asp" TargetMode="External"/><Relationship Id="rId12" Type="http://schemas.openxmlformats.org/officeDocument/2006/relationships/hyperlink" Target="http://www.w3schools.com/tags/tag_datalist.asp" TargetMode="External"/><Relationship Id="rId13" Type="http://schemas.openxmlformats.org/officeDocument/2006/relationships/hyperlink" Target="http://www.w3schools.com/tags/tag_keygen.asp" TargetMode="External"/><Relationship Id="rId14" Type="http://schemas.openxmlformats.org/officeDocument/2006/relationships/hyperlink" Target="http://www.w3schools.com/tags/tag_output.asp" TargetMode="External"/><Relationship Id="rId1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www.w3schools.com/tags/tag_form.asp" TargetMode="External"/><Relationship Id="rId3" Type="http://schemas.openxmlformats.org/officeDocument/2006/relationships/hyperlink" Target="http://www.w3schools.com/tags/tag_input.asp" TargetMode="External"/><Relationship Id="rId4" Type="http://schemas.openxmlformats.org/officeDocument/2006/relationships/hyperlink" Target="http://www.w3schools.com/tags/tag_textarea.asp" TargetMode="External"/><Relationship Id="rId5" Type="http://schemas.openxmlformats.org/officeDocument/2006/relationships/hyperlink" Target="http://www.w3schools.com/tags/tag_label.asp" TargetMode="External"/><Relationship Id="rId6" Type="http://schemas.openxmlformats.org/officeDocument/2006/relationships/hyperlink" Target="http://www.w3schools.com/tags/tag_fieldset.asp" TargetMode="External"/><Relationship Id="rId7" Type="http://schemas.openxmlformats.org/officeDocument/2006/relationships/hyperlink" Target="http://www.w3schools.com/tags/tag_legend.asp" TargetMode="External"/><Relationship Id="rId8" Type="http://schemas.openxmlformats.org/officeDocument/2006/relationships/hyperlink" Target="http://www.w3schools.com/tags/tag_select.asp" TargetMode="External"/><Relationship Id="rId9" Type="http://schemas.openxmlformats.org/officeDocument/2006/relationships/hyperlink" Target="http://www.w3schools.com/tags/tag_optgroup.asp" TargetMode="External"/><Relationship Id="rId10" Type="http://schemas.openxmlformats.org/officeDocument/2006/relationships/hyperlink" Target="http://www.w3schools.com/tags/tag_option.as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farkas/html5shiv" TargetMode="External"/><Relationship Id="rId3" Type="http://schemas.openxmlformats.org/officeDocument/2006/relationships/hyperlink" Target="http://html5boilerplat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ref/sel_firstchild.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css_text.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outline.asp" TargetMode="External"/><Relationship Id="rId5" Type="http://schemas.openxmlformats.org/officeDocument/2006/relationships/hyperlink" Target="http://www.w3schools.com/cssref/pr_outline-color.asp" TargetMode="External"/><Relationship Id="rId6" Type="http://schemas.openxmlformats.org/officeDocument/2006/relationships/hyperlink" Target="http://www.w3schools.com/cssref/pr_outline-style.asp" TargetMode="External"/><Relationship Id="rId7" Type="http://schemas.openxmlformats.org/officeDocument/2006/relationships/hyperlink" Target="http://www.w3schools.com/cssref/pr_outline-width.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dim_height.asp" TargetMode="External"/><Relationship Id="rId5" Type="http://schemas.openxmlformats.org/officeDocument/2006/relationships/hyperlink" Target="http://www.w3schools.com/cssref/pr_dim_max-height.asp" TargetMode="External"/><Relationship Id="rId6" Type="http://schemas.openxmlformats.org/officeDocument/2006/relationships/hyperlink" Target="http://www.w3schools.com/cssref/pr_dim_width.asp" TargetMode="External"/><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openxmlformats.org/officeDocument/2006/relationships/image" Target="../media/image3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script.asp" TargetMode="External"/><Relationship Id="rId5" Type="http://schemas.openxmlformats.org/officeDocument/2006/relationships/hyperlink" Target="http://www.w3schools.com/tags/tag_noscript.asp" TargetMode="External"/><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tiff"/><Relationship Id="rId3" Type="http://schemas.openxmlformats.org/officeDocument/2006/relationships/image" Target="../media/image67.tiff"/></Relationships>
</file>

<file path=ppt/slides/_rels/slide71.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5" Type="http://schemas.openxmlformats.org/officeDocument/2006/relationships/image" Target="../media/image71.tiff"/><Relationship Id="rId6"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image" Target="../media/image68.tiff"/></Relationships>
</file>

<file path=ppt/slides/_rels/slide72.xml.rels><?xml version="1.0" encoding="UTF-8" standalone="yes"?>
<Relationships xmlns="http://schemas.openxmlformats.org/package/2006/relationships"><Relationship Id="rId3" Type="http://schemas.openxmlformats.org/officeDocument/2006/relationships/image" Target="../media/image74.tiff"/><Relationship Id="rId4" Type="http://schemas.openxmlformats.org/officeDocument/2006/relationships/image" Target="../media/image75.tiff"/><Relationship Id="rId1" Type="http://schemas.openxmlformats.org/officeDocument/2006/relationships/slideLayout" Target="../slideLayouts/slideLayout7.xml"/><Relationship Id="rId2" Type="http://schemas.openxmlformats.org/officeDocument/2006/relationships/image" Target="../media/image7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6.tiff"/></Relationships>
</file>

<file path=ppt/slides/_rels/slide76.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0.tiff"/><Relationship Id="rId6" Type="http://schemas.openxmlformats.org/officeDocument/2006/relationships/image" Target="../media/image71.tiff"/><Relationship Id="rId7"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1" Type="http://schemas.openxmlformats.org/officeDocument/2006/relationships/hyperlink" Target="http://www.w3schools.com/tags/tag_del.asp" TargetMode="External"/><Relationship Id="rId12" Type="http://schemas.openxmlformats.org/officeDocument/2006/relationships/hyperlink" Target="http://www.w3schools.com/tags/tag_mark.asp" TargetMode="External"/><Relationship Id="rId13" Type="http://schemas.openxmlformats.org/officeDocument/2006/relationships/hyperlink" Target="http://www.w3schools.com/tags/tag_abbr.asp" TargetMode="External"/><Relationship Id="rId14" Type="http://schemas.openxmlformats.org/officeDocument/2006/relationships/hyperlink" Target="http://www.w3schools.com/tags/tag_address.asp" TargetMode="External"/><Relationship Id="rId15" Type="http://schemas.openxmlformats.org/officeDocument/2006/relationships/hyperlink" Target="http://www.w3schools.com/tags/tag_bdo.asp" TargetMode="External"/><Relationship Id="rId16" Type="http://schemas.openxmlformats.org/officeDocument/2006/relationships/hyperlink" Target="http://www.w3schools.com/tags/tag_blockquote.asp" TargetMode="External"/><Relationship Id="rId17" Type="http://schemas.openxmlformats.org/officeDocument/2006/relationships/hyperlink" Target="http://www.w3schools.com/tags/tag_dfn.asp" TargetMode="External"/><Relationship Id="rId18" Type="http://schemas.openxmlformats.org/officeDocument/2006/relationships/hyperlink" Target="http://www.w3schools.com/tags/tag_q.asp" TargetMode="External"/><Relationship Id="rId19" Type="http://schemas.openxmlformats.org/officeDocument/2006/relationships/hyperlink" Target="http://www.w3schools.com/tags/tag_cite.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b.asp" TargetMode="External"/><Relationship Id="rId4" Type="http://schemas.openxmlformats.org/officeDocument/2006/relationships/hyperlink" Target="http://www.w3schools.com/tags/tag_em.asp" TargetMode="External"/><Relationship Id="rId5" Type="http://schemas.openxmlformats.org/officeDocument/2006/relationships/hyperlink" Target="http://www.w3schools.com/tags/tag_i.asp" TargetMode="External"/><Relationship Id="rId6" Type="http://schemas.openxmlformats.org/officeDocument/2006/relationships/hyperlink" Target="http://www.w3schools.com/tags/tag_small.asp" TargetMode="External"/><Relationship Id="rId7" Type="http://schemas.openxmlformats.org/officeDocument/2006/relationships/hyperlink" Target="http://www.w3schools.com/tags/tag_strong.asp" TargetMode="External"/><Relationship Id="rId8" Type="http://schemas.openxmlformats.org/officeDocument/2006/relationships/hyperlink" Target="http://www.w3schools.com/tags/tag_sub.asp" TargetMode="External"/><Relationship Id="rId9" Type="http://schemas.openxmlformats.org/officeDocument/2006/relationships/hyperlink" Target="http://www.w3schools.com/tags/tag_sup.asp" TargetMode="External"/><Relationship Id="rId10" Type="http://schemas.openxmlformats.org/officeDocument/2006/relationships/hyperlink" Target="http://www.w3schools.com/tags/tag_ins.asp"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78.tiff"/><Relationship Id="rId4" Type="http://schemas.openxmlformats.org/officeDocument/2006/relationships/image" Target="../media/image79.tiff"/><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77.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iframe.asp" TargetMode="External"/><Relationship Id="rId5" Type="http://schemas.openxmlformats.org/officeDocument/2006/relationships/hyperlink" Target="http://www.w3schools.com/tags/tag_base.asp" TargetMode="External"/><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7.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tiff"/><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90.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tiff"/><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92.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683333" y="2459283"/>
            <a:ext cx="680064" cy="9154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red-team-design.com/wp-content/uploads/2011/01/css3-html5-logo-initi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0676" y="2052014"/>
            <a:ext cx="1003873" cy="865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1828" y="2533545"/>
            <a:ext cx="766945" cy="766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descr="http://www.devbattles.com/en/images/upload/143241145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6929" y="3300490"/>
            <a:ext cx="1256742" cy="628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bmdm.com/wp-content/uploads/bootstr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208" y="3978397"/>
            <a:ext cx="2005547" cy="925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http://docs.meteor.com/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7346" y="4990240"/>
            <a:ext cx="2194409" cy="51934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3117210" y="3869543"/>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errar llave 12"/>
          <p:cNvSpPr/>
          <p:nvPr/>
        </p:nvSpPr>
        <p:spPr>
          <a:xfrm>
            <a:off x="4853389" y="2084317"/>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CuadroTexto 13"/>
          <p:cNvSpPr txBox="1"/>
          <p:nvPr/>
        </p:nvSpPr>
        <p:spPr>
          <a:xfrm>
            <a:off x="5523095" y="2871388"/>
            <a:ext cx="1163712" cy="369332"/>
          </a:xfrm>
          <a:prstGeom prst="rect">
            <a:avLst/>
          </a:prstGeom>
          <a:noFill/>
        </p:spPr>
        <p:txBody>
          <a:bodyPr wrap="square" rtlCol="0">
            <a:spAutoFit/>
          </a:bodyPr>
          <a:lstStyle/>
          <a:p>
            <a:r>
              <a:rPr lang="en-GB" dirty="0" smtClean="0"/>
              <a:t>Front end</a:t>
            </a:r>
            <a:endParaRPr lang="en-GB" dirty="0"/>
          </a:p>
        </p:txBody>
      </p:sp>
      <p:pic>
        <p:nvPicPr>
          <p:cNvPr id="15" name="Picture 28" descr="http://4.bp.blogspot.com/-v9sfR-Tmcww/UuppSBoOlTI/AAAAAAAAABo/3Vtrw2iQlbM/s1600/w3schools.com_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1520" y="174997"/>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https://blog.ideematic.com/wp-content/uploads/2014/07/logo_codecademy.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128" y="555506"/>
            <a:ext cx="1403118" cy="4860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descr="https://i.ytimg.com/vi/ftu-2VdntxU/mqdefault_liv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1338" y="477767"/>
            <a:ext cx="1002224" cy="5637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yt3.ggpht.com/-MogFBYbYHgM/AAAAAAAAAAI/AAAAAAAAAAA/8e-NkR3Q1LE/s900-c-k-no/phot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5762" y="496321"/>
            <a:ext cx="593270" cy="593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content.xx.fbcdn.net/hphotos-xtf1/v/t1.0-9/1381689_10204182820123330_8767113235047668955_n.jpg?oh=b25682cab4a9cd1dade9abee65501afe&amp;oe=55FEC678"/>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395" t="34113" r="22034" b="33143"/>
          <a:stretch/>
        </p:blipFill>
        <p:spPr bwMode="auto">
          <a:xfrm>
            <a:off x="5011232" y="454129"/>
            <a:ext cx="1407526" cy="611025"/>
          </a:xfrm>
          <a:prstGeom prst="rect">
            <a:avLst/>
          </a:prstGeom>
          <a:noFill/>
          <a:extLst>
            <a:ext uri="{909E8E84-426E-40DD-AFC4-6F175D3DCCD1}">
              <a14:hiddenFill xmlns:a14="http://schemas.microsoft.com/office/drawing/2010/main">
                <a:solidFill>
                  <a:srgbClr val="FFFFFF"/>
                </a:solidFill>
              </a14:hiddenFill>
            </a:ext>
          </a:extLst>
        </p:spPr>
      </p:pic>
      <p:sp>
        <p:nvSpPr>
          <p:cNvPr id="20" name="Cerrar llave 19"/>
          <p:cNvSpPr/>
          <p:nvPr/>
        </p:nvSpPr>
        <p:spPr>
          <a:xfrm rot="16200000">
            <a:off x="2886707" y="701079"/>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2" name="Conector recto de flecha 21"/>
          <p:cNvCxnSpPr/>
          <p:nvPr/>
        </p:nvCxnSpPr>
        <p:spPr>
          <a:xfrm flipH="1">
            <a:off x="3117210" y="4881381"/>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14" descr="http://3con14.pro/i2014/_data/recursos/sublime-text_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1549" y="3743593"/>
            <a:ext cx="758525" cy="75852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ector recto de flecha 24"/>
          <p:cNvCxnSpPr/>
          <p:nvPr/>
        </p:nvCxnSpPr>
        <p:spPr>
          <a:xfrm>
            <a:off x="5714995" y="4502118"/>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6964606" y="3190087"/>
            <a:ext cx="835468" cy="369332"/>
          </a:xfrm>
          <a:prstGeom prst="rect">
            <a:avLst/>
          </a:prstGeom>
          <a:noFill/>
        </p:spPr>
        <p:txBody>
          <a:bodyPr wrap="square" rtlCol="0">
            <a:spAutoFit/>
          </a:bodyPr>
          <a:lstStyle/>
          <a:p>
            <a:r>
              <a:rPr lang="en-GB" dirty="0" smtClean="0"/>
              <a:t>Editors</a:t>
            </a:r>
            <a:endParaRPr lang="en-GB" dirty="0"/>
          </a:p>
        </p:txBody>
      </p:sp>
      <p:pic>
        <p:nvPicPr>
          <p:cNvPr id="4102" name="Picture 6" descr="https://education.github.com/assets/pack/logo-atom-d08d695ef218849329028c1a2018c1cb.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03211" y="4596195"/>
            <a:ext cx="1435200" cy="478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confluence.jetbrains.com/download/attachments/2/logo_jetbrains.gif?version=1&amp;modificationDate=125569974700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33315" y="5278225"/>
            <a:ext cx="1205096" cy="4627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www.bugtreat.com/blog/wp-content/uploads/2012/07/WampServer-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26500" y="2130814"/>
            <a:ext cx="743257" cy="74057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https://swiftstack.com/wp-content/uploads/2015/02/cyberduck-logo200.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55666" y="6044714"/>
            <a:ext cx="1609268" cy="52301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http://www.reseau-parentalite-cambresis.fr/reseau/img/tpl/logo_ovh.jpg"/>
          <p:cNvPicPr>
            <a:picLocks noChangeAspect="1" noChangeArrowheads="1"/>
          </p:cNvPicPr>
          <p:nvPr/>
        </p:nvPicPr>
        <p:blipFill rotWithShape="1">
          <a:blip r:embed="rId18">
            <a:extLst>
              <a:ext uri="{28A0092B-C50C-407E-A947-70E740481C1C}">
                <a14:useLocalDpi xmlns:a14="http://schemas.microsoft.com/office/drawing/2010/main" val="0"/>
              </a:ext>
            </a:extLst>
          </a:blip>
          <a:srcRect l="35089" r="35727"/>
          <a:stretch/>
        </p:blipFill>
        <p:spPr bwMode="auto">
          <a:xfrm>
            <a:off x="9955666" y="3743593"/>
            <a:ext cx="1284927" cy="110072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p:cNvCxnSpPr/>
          <p:nvPr/>
        </p:nvCxnSpPr>
        <p:spPr>
          <a:xfrm rot="5400000">
            <a:off x="10162698"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rot="16200000">
            <a:off x="10434637"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10226500" y="6531996"/>
            <a:ext cx="1330084" cy="369332"/>
          </a:xfrm>
          <a:prstGeom prst="rect">
            <a:avLst/>
          </a:prstGeom>
          <a:noFill/>
        </p:spPr>
        <p:txBody>
          <a:bodyPr wrap="square" rtlCol="0">
            <a:spAutoFit/>
          </a:bodyPr>
          <a:lstStyle/>
          <a:p>
            <a:r>
              <a:rPr lang="en-GB" dirty="0" smtClean="0"/>
              <a:t>FTP server</a:t>
            </a:r>
            <a:endParaRPr lang="en-GB" dirty="0"/>
          </a:p>
        </p:txBody>
      </p:sp>
      <p:sp>
        <p:nvSpPr>
          <p:cNvPr id="43" name="CuadroTexto 42"/>
          <p:cNvSpPr txBox="1"/>
          <p:nvPr/>
        </p:nvSpPr>
        <p:spPr>
          <a:xfrm>
            <a:off x="9955666" y="3353556"/>
            <a:ext cx="1600918" cy="369332"/>
          </a:xfrm>
          <a:prstGeom prst="rect">
            <a:avLst/>
          </a:prstGeom>
          <a:noFill/>
        </p:spPr>
        <p:txBody>
          <a:bodyPr wrap="square" rtlCol="0">
            <a:spAutoFit/>
          </a:bodyPr>
          <a:lstStyle/>
          <a:p>
            <a:r>
              <a:rPr lang="en-GB" dirty="0" smtClean="0"/>
              <a:t>Server space</a:t>
            </a:r>
            <a:endParaRPr lang="en-GB" dirty="0"/>
          </a:p>
        </p:txBody>
      </p:sp>
      <p:sp>
        <p:nvSpPr>
          <p:cNvPr id="44" name="CuadroTexto 43"/>
          <p:cNvSpPr txBox="1"/>
          <p:nvPr/>
        </p:nvSpPr>
        <p:spPr>
          <a:xfrm>
            <a:off x="9955666" y="1714246"/>
            <a:ext cx="1600918" cy="369332"/>
          </a:xfrm>
          <a:prstGeom prst="rect">
            <a:avLst/>
          </a:prstGeom>
          <a:noFill/>
        </p:spPr>
        <p:txBody>
          <a:bodyPr wrap="square" rtlCol="0">
            <a:spAutoFit/>
          </a:bodyPr>
          <a:lstStyle/>
          <a:p>
            <a:r>
              <a:rPr lang="en-GB" dirty="0" smtClean="0"/>
              <a:t>Local server</a:t>
            </a:r>
            <a:endParaRPr lang="en-GB" dirty="0"/>
          </a:p>
        </p:txBody>
      </p:sp>
      <p:cxnSp>
        <p:nvCxnSpPr>
          <p:cNvPr id="45" name="Conector recto de flecha 44"/>
          <p:cNvCxnSpPr/>
          <p:nvPr/>
        </p:nvCxnSpPr>
        <p:spPr>
          <a:xfrm>
            <a:off x="8316680" y="4502118"/>
            <a:ext cx="870862" cy="747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8381994" y="3077826"/>
            <a:ext cx="870862" cy="1195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26" descr="https://www.fastly.com/img/customers/casestudy/github_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270042" y="285725"/>
            <a:ext cx="1574579" cy="33680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hop.moccup.nl/wp-content/uploads/2014/08/themeforest-logo.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36763" b="37522"/>
          <a:stretch/>
        </p:blipFill>
        <p:spPr bwMode="auto">
          <a:xfrm>
            <a:off x="9491077" y="819019"/>
            <a:ext cx="2530095" cy="5204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demos.cyberchimps.com/responsivepro/wp-content/themes/responsivepro/core/images/featured-image.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60206" y="3854092"/>
            <a:ext cx="1290263" cy="87972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onector recto de flecha 51"/>
          <p:cNvCxnSpPr/>
          <p:nvPr/>
        </p:nvCxnSpPr>
        <p:spPr>
          <a:xfrm flipH="1">
            <a:off x="1998324" y="4280857"/>
            <a:ext cx="62155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849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431810" y="4939981"/>
            <a:ext cx="3813046" cy="1871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431810" y="662104"/>
            <a:ext cx="3813046" cy="3580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06997" y="662104"/>
            <a:ext cx="3646714" cy="3416320"/>
          </a:xfrm>
          <a:prstGeom prst="rect">
            <a:avLst/>
          </a:prstGeom>
        </p:spPr>
        <p:txBody>
          <a:bodyPr wrap="square">
            <a:spAutoFit/>
          </a:bodyPr>
          <a:lstStyle/>
          <a:p>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table</a:t>
            </a:r>
            <a:r>
              <a:rPr lang="es-CO" b="0" i="0" dirty="0" smtClean="0">
                <a:solidFill>
                  <a:srgbClr val="000000"/>
                </a:solidFill>
                <a:effectLst/>
                <a:latin typeface="Consolas" panose="020B0609020204030204" pitchFamily="49" charset="0"/>
              </a:rPr>
              <a:t> </a:t>
            </a:r>
            <a:r>
              <a:rPr lang="es-CO" b="0" i="0" dirty="0" err="1" smtClean="0">
                <a:solidFill>
                  <a:srgbClr val="FF0000"/>
                </a:solidFill>
                <a:effectLst/>
                <a:latin typeface="Consolas" panose="020B0609020204030204" pitchFamily="49" charset="0"/>
              </a:rPr>
              <a:t>style</a:t>
            </a:r>
            <a:r>
              <a:rPr lang="es-CO" b="0" i="0" dirty="0" smtClean="0">
                <a:solidFill>
                  <a:srgbClr val="FF0000"/>
                </a:solidFill>
                <a:effectLst/>
                <a:latin typeface="Consolas" panose="020B0609020204030204" pitchFamily="49" charset="0"/>
              </a:rPr>
              <a:t>=</a:t>
            </a:r>
            <a:r>
              <a:rPr lang="es-CO" b="0" i="0" dirty="0" smtClean="0">
                <a:solidFill>
                  <a:srgbClr val="0000CD"/>
                </a:solidFill>
                <a:effectLst/>
                <a:latin typeface="Consolas" panose="020B0609020204030204" pitchFamily="49" charset="0"/>
              </a:rPr>
              <a:t>"width:100%"</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Jill</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Smith</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50</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Eve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Jackson</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94</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table</a:t>
            </a:r>
            <a:r>
              <a:rPr lang="es-CO" b="0" i="0" dirty="0" smtClean="0">
                <a:solidFill>
                  <a:srgbClr val="0000FF"/>
                </a:solidFill>
                <a:effectLst/>
                <a:latin typeface="Consolas" panose="020B0609020204030204" pitchFamily="49" charset="0"/>
              </a:rPr>
              <a:t>&gt;</a:t>
            </a:r>
            <a:endParaRPr lang="en-GB" dirty="0"/>
          </a:p>
        </p:txBody>
      </p:sp>
      <p:sp>
        <p:nvSpPr>
          <p:cNvPr id="6" name="Rectángulo 5"/>
          <p:cNvSpPr/>
          <p:nvPr/>
        </p:nvSpPr>
        <p:spPr>
          <a:xfrm>
            <a:off x="431810" y="4299531"/>
            <a:ext cx="4686604" cy="523220"/>
          </a:xfrm>
          <a:prstGeom prst="rect">
            <a:avLst/>
          </a:prstGeom>
        </p:spPr>
        <p:txBody>
          <a:bodyPr wrap="none">
            <a:spAutoFit/>
          </a:bodyPr>
          <a:lstStyle/>
          <a:p>
            <a:r>
              <a:rPr lang="en-US" sz="1400" b="1" i="0" dirty="0" smtClean="0">
                <a:solidFill>
                  <a:srgbClr val="333333"/>
                </a:solidFill>
                <a:effectLst/>
                <a:latin typeface="Gotham Light" pitchFamily="50" charset="0"/>
                <a:cs typeface="Gotham Light" pitchFamily="50" charset="0"/>
              </a:rPr>
              <a:t>&lt;</a:t>
            </a:r>
            <a:r>
              <a:rPr lang="en-US" sz="1400" b="1" i="0" dirty="0" err="1" smtClean="0">
                <a:solidFill>
                  <a:srgbClr val="333333"/>
                </a:solidFill>
                <a:effectLst/>
                <a:latin typeface="Gotham Light" pitchFamily="50" charset="0"/>
                <a:cs typeface="Gotham Light" pitchFamily="50" charset="0"/>
              </a:rPr>
              <a:t>th</a:t>
            </a:r>
            <a:r>
              <a:rPr lang="en-US" sz="1400" b="1" i="0" dirty="0" smtClean="0">
                <a:solidFill>
                  <a:srgbClr val="333333"/>
                </a:solidFill>
                <a:effectLst/>
                <a:latin typeface="Gotham Light" pitchFamily="50" charset="0"/>
                <a:cs typeface="Gotham Light" pitchFamily="50" charset="0"/>
              </a:rPr>
              <a:t>&gt;  </a:t>
            </a:r>
            <a:r>
              <a:rPr lang="en-US" sz="1400" i="0" dirty="0" smtClean="0">
                <a:solidFill>
                  <a:srgbClr val="333333"/>
                </a:solidFill>
                <a:effectLst/>
                <a:latin typeface="Gotham Light" pitchFamily="50" charset="0"/>
                <a:cs typeface="Gotham Light" pitchFamily="50" charset="0"/>
              </a:rPr>
              <a:t>can also use table head</a:t>
            </a:r>
          </a:p>
          <a:p>
            <a:r>
              <a:rPr lang="en-US" sz="1400" dirty="0" smtClean="0">
                <a:latin typeface="Gotham Light" pitchFamily="50" charset="0"/>
                <a:cs typeface="Gotham Light" pitchFamily="50" charset="0"/>
              </a:rPr>
              <a:t>&lt;caption&gt; can also put a caption , at the beginning</a:t>
            </a:r>
            <a:endParaRPr lang="en-US" sz="1400" dirty="0">
              <a:latin typeface="Gotham Light" pitchFamily="50" charset="0"/>
              <a:cs typeface="Gotham Light" pitchFamily="50" charset="0"/>
            </a:endParaRPr>
          </a:p>
        </p:txBody>
      </p:sp>
      <p:sp>
        <p:nvSpPr>
          <p:cNvPr id="9" name="Rectangle 1"/>
          <p:cNvSpPr>
            <a:spLocks noChangeArrowheads="1"/>
          </p:cNvSpPr>
          <p:nvPr/>
        </p:nvSpPr>
        <p:spPr bwMode="auto">
          <a:xfrm>
            <a:off x="5505174" y="928040"/>
            <a:ext cx="88091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50" b="0" i="0" u="none" strike="noStrike" cap="none" normalizeH="0" baseline="0" smtClean="0">
                <a:ln>
                  <a:noFill/>
                </a:ln>
                <a:solidFill>
                  <a:schemeClr val="tx1"/>
                </a:solidFill>
                <a:effectLst/>
                <a:latin typeface="Arial" panose="020B0604020202020204" pitchFamily="34" charset="0"/>
              </a:rPr>
              <a:t/>
            </a:r>
            <a:br>
              <a:rPr kumimoji="0" lang="es-CO" altLang="es-CO" sz="1050" b="0" i="0" u="none" strike="noStrike" cap="none" normalizeH="0" baseline="0" smtClean="0">
                <a:ln>
                  <a:noFill/>
                </a:ln>
                <a:solidFill>
                  <a:schemeClr val="tx1"/>
                </a:solidFill>
                <a:effectLst/>
                <a:latin typeface="Arial" panose="020B0604020202020204" pitchFamily="34" charset="0"/>
              </a:rPr>
            </a:br>
            <a:endParaRPr kumimoji="0" lang="es-CO" altLang="es-CO" sz="1050" b="0" i="0" u="none" strike="noStrike" cap="none" normalizeH="0" baseline="0" smtClean="0">
              <a:ln>
                <a:noFill/>
              </a:ln>
              <a:solidFill>
                <a:schemeClr val="tx1"/>
              </a:solidFill>
              <a:effectLst/>
              <a:latin typeface="Arial" panose="020B0604020202020204" pitchFamily="34" charset="0"/>
            </a:endParaRPr>
          </a:p>
        </p:txBody>
      </p:sp>
      <p:sp>
        <p:nvSpPr>
          <p:cNvPr id="10" name="Rectángulo 9"/>
          <p:cNvSpPr/>
          <p:nvPr/>
        </p:nvSpPr>
        <p:spPr>
          <a:xfrm>
            <a:off x="431810" y="4939981"/>
            <a:ext cx="6096000" cy="1754326"/>
          </a:xfrm>
          <a:prstGeom prst="rect">
            <a:avLst/>
          </a:prstGeom>
        </p:spPr>
        <p:txBody>
          <a:bodyPr>
            <a:spAutoFit/>
          </a:bodyPr>
          <a:lstStyle/>
          <a:p>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Coffee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black</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hot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Milk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white</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cold</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endParaRPr lang="en-GB" dirty="0"/>
          </a:p>
        </p:txBody>
      </p:sp>
      <p:graphicFrame>
        <p:nvGraphicFramePr>
          <p:cNvPr id="12" name="Tabla 11"/>
          <p:cNvGraphicFramePr>
            <a:graphicFrameLocks noGrp="1"/>
          </p:cNvGraphicFramePr>
          <p:nvPr>
            <p:extLst>
              <p:ext uri="{D42A27DB-BD31-4B8C-83A1-F6EECF244321}">
                <p14:modId xmlns:p14="http://schemas.microsoft.com/office/powerpoint/2010/main" val="4018519247"/>
              </p:ext>
            </p:extLst>
          </p:nvPr>
        </p:nvGraphicFramePr>
        <p:xfrm>
          <a:off x="5257915" y="4421654"/>
          <a:ext cx="5558768" cy="2346960"/>
        </p:xfrm>
        <a:graphic>
          <a:graphicData uri="http://schemas.openxmlformats.org/drawingml/2006/table">
            <a:tbl>
              <a:tblPr/>
              <a:tblGrid>
                <a:gridCol w="663383"/>
                <a:gridCol w="4895385"/>
              </a:tblGrid>
              <a:tr h="0">
                <a:tc>
                  <a:txBody>
                    <a:bodyPr/>
                    <a:lstStyle/>
                    <a:p>
                      <a:pPr algn="l" fontAlgn="t"/>
                      <a:r>
                        <a:rPr lang="es-CO" sz="1200" dirty="0" err="1">
                          <a:effectLst/>
                        </a:rPr>
                        <a:t>Tag</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3"/>
                        </a:rPr>
                        <a:t>&lt;ul&gt;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unordered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4"/>
                        </a:rPr>
                        <a:t>&lt;ol&gt;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5"/>
                        </a:rPr>
                        <a:t>&lt;li&gt;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list item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6"/>
                        </a:rPr>
                        <a:t>&lt;dl&gt;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7"/>
                        </a:rPr>
                        <a:t>&lt;dt&gt;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term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8"/>
                        </a:rPr>
                        <a:t>&lt;dd&gt;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Defines the description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3" name="Rectangle 2"/>
          <p:cNvSpPr>
            <a:spLocks noChangeArrowheads="1"/>
          </p:cNvSpPr>
          <p:nvPr/>
        </p:nvSpPr>
        <p:spPr bwMode="auto">
          <a:xfrm>
            <a:off x="1109663" y="250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smtClean="0">
                <a:ln>
                  <a:noFill/>
                </a:ln>
                <a:solidFill>
                  <a:schemeClr val="tx1"/>
                </a:solidFill>
                <a:effectLst/>
                <a:latin typeface="Arial" panose="020B0604020202020204" pitchFamily="34" charset="0"/>
              </a:rPr>
              <a:t/>
            </a:r>
            <a:br>
              <a:rPr kumimoji="0" lang="es-CO" altLang="es-CO" sz="1800" b="0" i="0" u="none" strike="noStrike" cap="none" normalizeH="0" baseline="0" smtClean="0">
                <a:ln>
                  <a:noFill/>
                </a:ln>
                <a:solidFill>
                  <a:schemeClr val="tx1"/>
                </a:solidFill>
                <a:effectLst/>
                <a:latin typeface="Arial" panose="020B0604020202020204" pitchFamily="34" charset="0"/>
              </a:rPr>
            </a:b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8" name="Tabla 7"/>
          <p:cNvGraphicFramePr>
            <a:graphicFrameLocks noGrp="1"/>
          </p:cNvGraphicFramePr>
          <p:nvPr>
            <p:extLst>
              <p:ext uri="{D42A27DB-BD31-4B8C-83A1-F6EECF244321}">
                <p14:modId xmlns:p14="http://schemas.microsoft.com/office/powerpoint/2010/main" val="1200526363"/>
              </p:ext>
            </p:extLst>
          </p:nvPr>
        </p:nvGraphicFramePr>
        <p:xfrm>
          <a:off x="5259784" y="372109"/>
          <a:ext cx="5523445" cy="4351341"/>
        </p:xfrm>
        <a:graphic>
          <a:graphicData uri="http://schemas.openxmlformats.org/drawingml/2006/table">
            <a:tbl>
              <a:tblPr/>
              <a:tblGrid>
                <a:gridCol w="930204"/>
                <a:gridCol w="4593241"/>
              </a:tblGrid>
              <a:tr h="354179">
                <a:tc>
                  <a:txBody>
                    <a:bodyPr/>
                    <a:lstStyle/>
                    <a:p>
                      <a:pPr algn="l" fontAlgn="t"/>
                      <a:r>
                        <a:rPr lang="es-CO" sz="1100" dirty="0" err="1">
                          <a:effectLst/>
                        </a:rPr>
                        <a:t>Tag</a:t>
                      </a:r>
                      <a:endParaRPr lang="es-CO" sz="1100" dirty="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100">
                          <a:effectLst/>
                        </a:rPr>
                        <a:t>Description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9"/>
                        </a:rPr>
                        <a:t>&lt;table&gt;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0"/>
                        </a:rPr>
                        <a:t>&lt;th&gt;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Defines a header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1"/>
                        </a:rPr>
                        <a:t>&lt;tr&gt;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Defines a row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2"/>
                        </a:rPr>
                        <a:t>&lt;td&gt;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Defines a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3"/>
                        </a:rPr>
                        <a:t>&lt;caption&gt;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 caption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81865">
                <a:tc>
                  <a:txBody>
                    <a:bodyPr/>
                    <a:lstStyle/>
                    <a:p>
                      <a:pPr fontAlgn="t"/>
                      <a:r>
                        <a:rPr lang="es-CO" sz="1100" u="sng">
                          <a:solidFill>
                            <a:srgbClr val="333333"/>
                          </a:solidFill>
                          <a:effectLst/>
                          <a:hlinkClick r:id="rId14"/>
                        </a:rPr>
                        <a:t>&lt;colgroup&gt;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Specifies a group of one or more columns in a table for formatting</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81865">
                <a:tc>
                  <a:txBody>
                    <a:bodyPr/>
                    <a:lstStyle/>
                    <a:p>
                      <a:pPr fontAlgn="t"/>
                      <a:r>
                        <a:rPr lang="es-CO" sz="1100" u="sng">
                          <a:solidFill>
                            <a:srgbClr val="333333"/>
                          </a:solidFill>
                          <a:effectLst/>
                          <a:hlinkClick r:id="rId15"/>
                        </a:rPr>
                        <a:t>&lt;col&gt;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Specifies column properties for each column within a &lt;colgroup&gt; element</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6"/>
                        </a:rPr>
                        <a:t>&lt;thead&gt;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Groups the header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7"/>
                        </a:rPr>
                        <a:t>&lt;tbody&gt;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Groups the body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8"/>
                        </a:rPr>
                        <a:t>&lt;tfoot&gt;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Groups the footer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5" name="CuadroTexto 14"/>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Table and list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237149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Mutability</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p:nvPr/>
        </p:nvSpPr>
        <p:spPr>
          <a:xfrm>
            <a:off x="4791695" y="2893012"/>
            <a:ext cx="2384960"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 content</a:t>
            </a:r>
            <a:endParaRPr lang="en-GB" dirty="0"/>
          </a:p>
        </p:txBody>
      </p:sp>
      <p:cxnSp>
        <p:nvCxnSpPr>
          <p:cNvPr id="9" name="Straight Arrow Connector 8"/>
          <p:cNvCxnSpPr/>
          <p:nvPr/>
        </p:nvCxnSpPr>
        <p:spPr>
          <a:xfrm flipV="1">
            <a:off x="2895600" y="3657600"/>
            <a:ext cx="16764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287491" y="3796145"/>
            <a:ext cx="1136073" cy="108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4"/>
          <p:cNvSpPr/>
          <p:nvPr/>
        </p:nvSpPr>
        <p:spPr>
          <a:xfrm>
            <a:off x="4777840" y="1825058"/>
            <a:ext cx="2384960"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 content</a:t>
            </a:r>
            <a:endParaRPr lang="en-GB" dirty="0"/>
          </a:p>
        </p:txBody>
      </p:sp>
      <p:sp>
        <p:nvSpPr>
          <p:cNvPr id="17" name="Equal 16"/>
          <p:cNvSpPr/>
          <p:nvPr/>
        </p:nvSpPr>
        <p:spPr>
          <a:xfrm rot="16200000">
            <a:off x="5831682" y="2514322"/>
            <a:ext cx="304986" cy="31964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Equal 17"/>
          <p:cNvSpPr/>
          <p:nvPr/>
        </p:nvSpPr>
        <p:spPr>
          <a:xfrm>
            <a:off x="4791695" y="53083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981200" y="5181600"/>
            <a:ext cx="1219200" cy="369332"/>
          </a:xfrm>
          <a:prstGeom prst="rect">
            <a:avLst/>
          </a:prstGeom>
          <a:noFill/>
        </p:spPr>
        <p:txBody>
          <a:bodyPr wrap="square" rtlCol="0">
            <a:spAutoFit/>
          </a:bodyPr>
          <a:lstStyle/>
          <a:p>
            <a:r>
              <a:rPr lang="en-US" dirty="0" err="1" smtClean="0"/>
              <a:t>Var</a:t>
            </a:r>
            <a:r>
              <a:rPr lang="en-US" dirty="0" smtClean="0"/>
              <a:t> 1</a:t>
            </a:r>
            <a:endParaRPr lang="en-US" dirty="0"/>
          </a:p>
        </p:txBody>
      </p:sp>
      <p:sp>
        <p:nvSpPr>
          <p:cNvPr id="20" name="TextBox 19"/>
          <p:cNvSpPr txBox="1"/>
          <p:nvPr/>
        </p:nvSpPr>
        <p:spPr>
          <a:xfrm>
            <a:off x="8017904" y="5181600"/>
            <a:ext cx="1219200" cy="369332"/>
          </a:xfrm>
          <a:prstGeom prst="rect">
            <a:avLst/>
          </a:prstGeom>
          <a:noFill/>
        </p:spPr>
        <p:txBody>
          <a:bodyPr wrap="square" rtlCol="0">
            <a:spAutoFit/>
          </a:bodyPr>
          <a:lstStyle/>
          <a:p>
            <a:r>
              <a:rPr lang="en-US" dirty="0" err="1" smtClean="0"/>
              <a:t>Var</a:t>
            </a:r>
            <a:r>
              <a:rPr lang="en-US" dirty="0" smtClean="0"/>
              <a:t> 2</a:t>
            </a:r>
            <a:endParaRPr lang="en-US" dirty="0"/>
          </a:p>
        </p:txBody>
      </p:sp>
      <p:sp>
        <p:nvSpPr>
          <p:cNvPr id="21" name="TextBox 20"/>
          <p:cNvSpPr txBox="1"/>
          <p:nvPr/>
        </p:nvSpPr>
        <p:spPr>
          <a:xfrm>
            <a:off x="5735242" y="658574"/>
            <a:ext cx="1219200" cy="369332"/>
          </a:xfrm>
          <a:prstGeom prst="rect">
            <a:avLst/>
          </a:prstGeom>
          <a:noFill/>
        </p:spPr>
        <p:txBody>
          <a:bodyPr wrap="square" rtlCol="0">
            <a:spAutoFit/>
          </a:bodyPr>
          <a:lstStyle/>
          <a:p>
            <a:r>
              <a:rPr lang="en-US" dirty="0" err="1" smtClean="0"/>
              <a:t>Var</a:t>
            </a:r>
            <a:r>
              <a:rPr lang="en-US" dirty="0" smtClean="0"/>
              <a:t> 3</a:t>
            </a:r>
            <a:endParaRPr lang="en-US" dirty="0"/>
          </a:p>
        </p:txBody>
      </p:sp>
      <p:sp>
        <p:nvSpPr>
          <p:cNvPr id="22" name="Equal 21"/>
          <p:cNvSpPr/>
          <p:nvPr/>
        </p:nvSpPr>
        <p:spPr>
          <a:xfrm>
            <a:off x="5567102" y="53083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5217628" y="5793507"/>
            <a:ext cx="878372" cy="369332"/>
          </a:xfrm>
          <a:prstGeom prst="rect">
            <a:avLst/>
          </a:prstGeom>
          <a:noFill/>
        </p:spPr>
        <p:txBody>
          <a:bodyPr wrap="square" rtlCol="0">
            <a:spAutoFit/>
          </a:bodyPr>
          <a:lstStyle/>
          <a:p>
            <a:r>
              <a:rPr lang="en-US" smtClean="0"/>
              <a:t>True</a:t>
            </a:r>
            <a:endParaRPr lang="en-US"/>
          </a:p>
        </p:txBody>
      </p:sp>
      <p:grpSp>
        <p:nvGrpSpPr>
          <p:cNvPr id="27" name="Group 26"/>
          <p:cNvGrpSpPr/>
          <p:nvPr/>
        </p:nvGrpSpPr>
        <p:grpSpPr>
          <a:xfrm rot="19032937">
            <a:off x="2299716" y="2460374"/>
            <a:ext cx="1434084" cy="854482"/>
            <a:chOff x="4944095" y="5460757"/>
            <a:chExt cx="1434084" cy="854482"/>
          </a:xfrm>
        </p:grpSpPr>
        <p:sp>
          <p:nvSpPr>
            <p:cNvPr id="24" name="Equal 23"/>
            <p:cNvSpPr/>
            <p:nvPr/>
          </p:nvSpPr>
          <p:spPr>
            <a:xfrm>
              <a:off x="4944095" y="54607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Equal 24"/>
            <p:cNvSpPr/>
            <p:nvPr/>
          </p:nvSpPr>
          <p:spPr>
            <a:xfrm>
              <a:off x="5719502" y="54607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5370028" y="5945907"/>
              <a:ext cx="878372" cy="369332"/>
            </a:xfrm>
            <a:prstGeom prst="rect">
              <a:avLst/>
            </a:prstGeom>
            <a:noFill/>
          </p:spPr>
          <p:txBody>
            <a:bodyPr wrap="square" rtlCol="0">
              <a:spAutoFit/>
            </a:bodyPr>
            <a:lstStyle/>
            <a:p>
              <a:r>
                <a:rPr lang="en-US" dirty="0" smtClean="0"/>
                <a:t>false</a:t>
              </a:r>
              <a:endParaRPr lang="en-US" dirty="0"/>
            </a:p>
          </p:txBody>
        </p:sp>
      </p:grpSp>
    </p:spTree>
    <p:extLst>
      <p:ext uri="{BB962C8B-B14F-4D97-AF65-F5344CB8AC3E}">
        <p14:creationId xmlns:p14="http://schemas.microsoft.com/office/powerpoint/2010/main" val="21207579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objects</a:t>
            </a:r>
            <a:endParaRPr lang="en-US" dirty="0"/>
          </a:p>
        </p:txBody>
      </p:sp>
      <p:pic>
        <p:nvPicPr>
          <p:cNvPr id="4" name="Picture 3"/>
          <p:cNvPicPr>
            <a:picLocks noChangeAspect="1"/>
          </p:cNvPicPr>
          <p:nvPr/>
        </p:nvPicPr>
        <p:blipFill>
          <a:blip r:embed="rId2"/>
          <a:stretch>
            <a:fillRect/>
          </a:stretch>
        </p:blipFill>
        <p:spPr>
          <a:xfrm>
            <a:off x="1745672" y="2400654"/>
            <a:ext cx="9047018" cy="2081318"/>
          </a:xfrm>
          <a:prstGeom prst="rect">
            <a:avLst/>
          </a:prstGeom>
        </p:spPr>
      </p:pic>
      <p:cxnSp>
        <p:nvCxnSpPr>
          <p:cNvPr id="6" name="Straight Arrow Connector 5"/>
          <p:cNvCxnSpPr/>
          <p:nvPr/>
        </p:nvCxnSpPr>
        <p:spPr>
          <a:xfrm flipH="1">
            <a:off x="4641273" y="1898073"/>
            <a:ext cx="249382" cy="502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29200" y="1274618"/>
            <a:ext cx="2022764" cy="646331"/>
          </a:xfrm>
          <a:prstGeom prst="rect">
            <a:avLst/>
          </a:prstGeom>
          <a:noFill/>
        </p:spPr>
        <p:txBody>
          <a:bodyPr wrap="square" rtlCol="0">
            <a:spAutoFit/>
          </a:bodyPr>
          <a:lstStyle/>
          <a:p>
            <a:r>
              <a:rPr lang="en-US" dirty="0" smtClean="0"/>
              <a:t>The is what </a:t>
            </a:r>
            <a:r>
              <a:rPr lang="en-US" smtClean="0"/>
              <a:t>makes it work</a:t>
            </a:r>
            <a:endParaRPr lang="en-US"/>
          </a:p>
        </p:txBody>
      </p:sp>
      <p:cxnSp>
        <p:nvCxnSpPr>
          <p:cNvPr id="8" name="Straight Arrow Connector 7"/>
          <p:cNvCxnSpPr/>
          <p:nvPr/>
        </p:nvCxnSpPr>
        <p:spPr>
          <a:xfrm flipH="1">
            <a:off x="5264728" y="2149363"/>
            <a:ext cx="387927" cy="33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0" y="1920949"/>
            <a:ext cx="1385455" cy="369332"/>
          </a:xfrm>
          <a:prstGeom prst="rect">
            <a:avLst/>
          </a:prstGeom>
          <a:noFill/>
        </p:spPr>
        <p:txBody>
          <a:bodyPr wrap="square" rtlCol="0">
            <a:spAutoFit/>
          </a:bodyPr>
          <a:lstStyle/>
          <a:p>
            <a:r>
              <a:rPr lang="en-US" smtClean="0"/>
              <a:t>Object name</a:t>
            </a:r>
            <a:endParaRPr lang="en-US"/>
          </a:p>
        </p:txBody>
      </p:sp>
      <p:cxnSp>
        <p:nvCxnSpPr>
          <p:cNvPr id="12" name="Straight Arrow Connector 11"/>
          <p:cNvCxnSpPr/>
          <p:nvPr/>
        </p:nvCxnSpPr>
        <p:spPr>
          <a:xfrm>
            <a:off x="3352800" y="2090343"/>
            <a:ext cx="221673" cy="392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85404" y="1517321"/>
            <a:ext cx="2935431" cy="584775"/>
          </a:xfrm>
          <a:prstGeom prst="rect">
            <a:avLst/>
          </a:prstGeom>
          <a:noFill/>
        </p:spPr>
        <p:txBody>
          <a:bodyPr wrap="square" rtlCol="0">
            <a:spAutoFit/>
          </a:bodyPr>
          <a:lstStyle/>
          <a:p>
            <a:r>
              <a:rPr lang="en-US" sz="1600" dirty="0" smtClean="0"/>
              <a:t>A local variable used during the for </a:t>
            </a:r>
            <a:r>
              <a:rPr lang="en-US" sz="1600" smtClean="0"/>
              <a:t>to iterate </a:t>
            </a:r>
            <a:r>
              <a:rPr lang="en-US" sz="1600" dirty="0" smtClean="0"/>
              <a:t>all the properties</a:t>
            </a:r>
            <a:endParaRPr lang="en-US" sz="1600" dirty="0"/>
          </a:p>
        </p:txBody>
      </p:sp>
      <p:pic>
        <p:nvPicPr>
          <p:cNvPr id="1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3230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Exersices</a:t>
            </a:r>
            <a:r>
              <a:rPr lang="en-US" dirty="0" smtClean="0"/>
              <a:t>(3)</a:t>
            </a:r>
            <a:endParaRPr lang="en-US" dirty="0"/>
          </a:p>
        </p:txBody>
      </p:sp>
      <p:sp>
        <p:nvSpPr>
          <p:cNvPr id="3" name="Content Placeholder 2"/>
          <p:cNvSpPr>
            <a:spLocks noGrp="1"/>
          </p:cNvSpPr>
          <p:nvPr>
            <p:ph idx="1"/>
          </p:nvPr>
        </p:nvSpPr>
        <p:spPr/>
        <p:txBody>
          <a:bodyPr>
            <a:normAutofit lnSpcReduction="10000"/>
          </a:bodyPr>
          <a:lstStyle/>
          <a:p>
            <a:r>
              <a:rPr lang="en-US" dirty="0" smtClean="0"/>
              <a:t>1 create a function with 2 arguments  to give any new property with any new value to an object.</a:t>
            </a:r>
          </a:p>
          <a:p>
            <a:endParaRPr lang="en-US" dirty="0"/>
          </a:p>
          <a:p>
            <a:r>
              <a:rPr lang="en-US" dirty="0" smtClean="0"/>
              <a:t>create 50 objects (persons) with 4 characteristics (name, </a:t>
            </a:r>
            <a:r>
              <a:rPr lang="en-US" dirty="0" err="1" smtClean="0"/>
              <a:t>family_name</a:t>
            </a:r>
            <a:r>
              <a:rPr lang="en-US" dirty="0" smtClean="0"/>
              <a:t>, date)  but all the information inside them different and a array with 10 entrees about the favorite numbers of the person.</a:t>
            </a:r>
          </a:p>
          <a:p>
            <a:pPr lvl="1"/>
            <a:r>
              <a:rPr lang="en-US" dirty="0" smtClean="0"/>
              <a:t>The put all the objects in an array then in an array </a:t>
            </a:r>
          </a:p>
          <a:p>
            <a:pPr lvl="1"/>
            <a:r>
              <a:rPr lang="en-US" dirty="0" smtClean="0"/>
              <a:t>Then create a function that you can give a number and it will tell you the names of all the people that like that number</a:t>
            </a:r>
          </a:p>
          <a:p>
            <a:pPr marL="457200" lvl="1" indent="0">
              <a:buNone/>
            </a:pPr>
            <a:endParaRPr lang="en-US" dirty="0" smtClean="0"/>
          </a:p>
          <a:p>
            <a:pPr marL="457200" lvl="1" indent="0">
              <a:buNone/>
            </a:pPr>
            <a:r>
              <a:rPr lang="en-US" dirty="0" smtClean="0"/>
              <a:t>Reverse the order of an array of 100 elements</a:t>
            </a:r>
          </a:p>
          <a:p>
            <a:pPr lvl="2"/>
            <a:endParaRPr lang="en-US" dirty="0" smtClean="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0988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arguments object</a:t>
            </a:r>
            <a:endParaRPr lang="en-US" dirty="0"/>
          </a:p>
        </p:txBody>
      </p:sp>
      <p:sp>
        <p:nvSpPr>
          <p:cNvPr id="4" name="TextBox 3"/>
          <p:cNvSpPr txBox="1"/>
          <p:nvPr/>
        </p:nvSpPr>
        <p:spPr>
          <a:xfrm>
            <a:off x="838200" y="1690688"/>
            <a:ext cx="7807036" cy="646331"/>
          </a:xfrm>
          <a:prstGeom prst="rect">
            <a:avLst/>
          </a:prstGeom>
          <a:noFill/>
        </p:spPr>
        <p:txBody>
          <a:bodyPr wrap="square" rtlCol="0">
            <a:spAutoFit/>
          </a:bodyPr>
          <a:lstStyle/>
          <a:p>
            <a:r>
              <a:rPr lang="en-US" dirty="0" smtClean="0"/>
              <a:t>It</a:t>
            </a:r>
            <a:r>
              <a:rPr lang="fr-FR" dirty="0" smtClean="0"/>
              <a:t>’</a:t>
            </a:r>
            <a:r>
              <a:rPr lang="en-US" dirty="0" smtClean="0"/>
              <a:t>s a temporary object that its created when a faction runs to contain all the arguments needed in that function. </a:t>
            </a:r>
            <a:endParaRPr lang="en-US" dirty="0"/>
          </a:p>
        </p:txBody>
      </p:sp>
      <p:pic>
        <p:nvPicPr>
          <p:cNvPr id="5" name="Picture 4"/>
          <p:cNvPicPr>
            <a:picLocks noChangeAspect="1"/>
          </p:cNvPicPr>
          <p:nvPr/>
        </p:nvPicPr>
        <p:blipFill>
          <a:blip r:embed="rId2"/>
          <a:stretch>
            <a:fillRect/>
          </a:stretch>
        </p:blipFill>
        <p:spPr>
          <a:xfrm>
            <a:off x="2042392" y="3287422"/>
            <a:ext cx="4580082" cy="375160"/>
          </a:xfrm>
          <a:prstGeom prst="rect">
            <a:avLst/>
          </a:prstGeom>
        </p:spPr>
      </p:pic>
      <p:pic>
        <p:nvPicPr>
          <p:cNvPr id="6" name="Picture 5"/>
          <p:cNvPicPr>
            <a:picLocks noChangeAspect="1"/>
          </p:cNvPicPr>
          <p:nvPr/>
        </p:nvPicPr>
        <p:blipFill>
          <a:blip r:embed="rId3"/>
          <a:stretch>
            <a:fillRect/>
          </a:stretch>
        </p:blipFill>
        <p:spPr>
          <a:xfrm>
            <a:off x="1911926" y="3836590"/>
            <a:ext cx="10062941" cy="1455846"/>
          </a:xfrm>
          <a:prstGeom prst="rect">
            <a:avLst/>
          </a:prstGeom>
        </p:spPr>
      </p:pic>
    </p:spTree>
    <p:extLst>
      <p:ext uri="{BB962C8B-B14F-4D97-AF65-F5344CB8AC3E}">
        <p14:creationId xmlns:p14="http://schemas.microsoft.com/office/powerpoint/2010/main" val="66811970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object</a:t>
            </a:r>
            <a:endParaRPr lang="en-US" dirty="0"/>
          </a:p>
        </p:txBody>
      </p:sp>
      <p:pic>
        <p:nvPicPr>
          <p:cNvPr id="4" name="Picture 3"/>
          <p:cNvPicPr>
            <a:picLocks noChangeAspect="1"/>
          </p:cNvPicPr>
          <p:nvPr/>
        </p:nvPicPr>
        <p:blipFill>
          <a:blip r:embed="rId2"/>
          <a:stretch>
            <a:fillRect/>
          </a:stretch>
        </p:blipFill>
        <p:spPr>
          <a:xfrm>
            <a:off x="2858557" y="1337849"/>
            <a:ext cx="7241407" cy="5520151"/>
          </a:xfrm>
          <a:prstGeom prst="rect">
            <a:avLst/>
          </a:prstGeom>
        </p:spPr>
      </p:pic>
      <p:sp>
        <p:nvSpPr>
          <p:cNvPr id="10" name="Rectangle 9"/>
          <p:cNvSpPr/>
          <p:nvPr/>
        </p:nvSpPr>
        <p:spPr>
          <a:xfrm>
            <a:off x="2895600" y="5403273"/>
            <a:ext cx="7190509" cy="277091"/>
          </a:xfrm>
          <a:prstGeom prst="rect">
            <a:avLst/>
          </a:prstGeom>
          <a:solidFill>
            <a:schemeClr val="accent6">
              <a:alpha val="39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09455" y="3959378"/>
            <a:ext cx="7190509" cy="277091"/>
          </a:xfrm>
          <a:prstGeom prst="rect">
            <a:avLst/>
          </a:prstGeom>
          <a:solidFill>
            <a:schemeClr val="accent6">
              <a:alpha val="39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global object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2168236"/>
            <a:ext cx="9321800" cy="3035300"/>
          </a:xfrm>
          <a:prstGeom prst="rect">
            <a:avLst/>
          </a:prstGeom>
        </p:spPr>
      </p:pic>
    </p:spTree>
    <p:extLst>
      <p:ext uri="{BB962C8B-B14F-4D97-AF65-F5344CB8AC3E}">
        <p14:creationId xmlns:p14="http://schemas.microsoft.com/office/powerpoint/2010/main" val="8593887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form array to list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842655"/>
            <a:ext cx="6858000" cy="1981200"/>
          </a:xfrm>
          <a:prstGeom prst="rect">
            <a:avLst/>
          </a:prstGeom>
        </p:spPr>
      </p:pic>
    </p:spTree>
    <p:extLst>
      <p:ext uri="{BB962C8B-B14F-4D97-AF65-F5344CB8AC3E}">
        <p14:creationId xmlns:p14="http://schemas.microsoft.com/office/powerpoint/2010/main" val="8655692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935018"/>
            <a:ext cx="8839200" cy="3708400"/>
          </a:xfrm>
          <a:prstGeom prst="rect">
            <a:avLst/>
          </a:prstGeom>
        </p:spPr>
      </p:pic>
    </p:spTree>
    <p:extLst>
      <p:ext uri="{BB962C8B-B14F-4D97-AF65-F5344CB8AC3E}">
        <p14:creationId xmlns:p14="http://schemas.microsoft.com/office/powerpoint/2010/main" val="6706415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sp>
        <p:nvSpPr>
          <p:cNvPr id="3" name="Content Placeholder 2"/>
          <p:cNvSpPr>
            <a:spLocks noGrp="1"/>
          </p:cNvSpPr>
          <p:nvPr>
            <p:ph idx="1"/>
          </p:nvPr>
        </p:nvSpPr>
        <p:spPr>
          <a:xfrm>
            <a:off x="2497667" y="724959"/>
            <a:ext cx="7442200" cy="646641"/>
          </a:xfrm>
        </p:spPr>
        <p:txBody>
          <a:bodyPr/>
          <a:lstStyle/>
          <a:p>
            <a:r>
              <a:rPr lang="en-US" dirty="0" smtClean="0"/>
              <a:t>Special type of notation used to store data</a:t>
            </a:r>
            <a:endParaRPr lang="en-US" dirty="0"/>
          </a:p>
        </p:txBody>
      </p:sp>
      <p:sp>
        <p:nvSpPr>
          <p:cNvPr id="4" name="TextBox 3"/>
          <p:cNvSpPr txBox="1"/>
          <p:nvPr/>
        </p:nvSpPr>
        <p:spPr>
          <a:xfrm>
            <a:off x="287867" y="1784647"/>
            <a:ext cx="5808133" cy="923330"/>
          </a:xfrm>
          <a:prstGeom prst="rect">
            <a:avLst/>
          </a:prstGeom>
          <a:noFill/>
        </p:spPr>
        <p:txBody>
          <a:bodyPr wrap="square" rtlCol="0">
            <a:spAutoFit/>
          </a:bodyPr>
          <a:lstStyle/>
          <a:p>
            <a:r>
              <a:rPr lang="en-US" dirty="0" err="1" smtClean="0"/>
              <a:t>JSON.stringify</a:t>
            </a:r>
            <a:r>
              <a:rPr lang="en-US" dirty="0" smtClean="0"/>
              <a:t>(the </a:t>
            </a:r>
            <a:r>
              <a:rPr lang="en-US" dirty="0" err="1" smtClean="0"/>
              <a:t>jason</a:t>
            </a:r>
            <a:r>
              <a:rPr lang="en-US" dirty="0" smtClean="0"/>
              <a:t> file)</a:t>
            </a:r>
          </a:p>
          <a:p>
            <a:endParaRPr lang="en-US" dirty="0"/>
          </a:p>
          <a:p>
            <a:r>
              <a:rPr lang="en-US" dirty="0" err="1" smtClean="0"/>
              <a:t>JSON.parse</a:t>
            </a:r>
            <a:r>
              <a:rPr lang="en-US" dirty="0" smtClean="0"/>
              <a:t>(file)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384" y="2050522"/>
            <a:ext cx="7886700" cy="4152900"/>
          </a:xfrm>
          <a:prstGeom prst="rect">
            <a:avLst/>
          </a:prstGeom>
        </p:spPr>
      </p:pic>
    </p:spTree>
    <p:extLst>
      <p:ext uri="{BB962C8B-B14F-4D97-AF65-F5344CB8AC3E}">
        <p14:creationId xmlns:p14="http://schemas.microsoft.com/office/powerpoint/2010/main" val="14064662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Array.filter</a:t>
            </a:r>
            <a:r>
              <a:rPr lang="en-US" dirty="0" smtClean="0"/>
              <a:t>  -- </a:t>
            </a:r>
            <a:r>
              <a:rPr lang="en-US" dirty="0" err="1" smtClean="0"/>
              <a:t>array.reduce</a:t>
            </a:r>
            <a:endParaRPr lang="en-US" dirty="0"/>
          </a:p>
        </p:txBody>
      </p:sp>
      <p:pic>
        <p:nvPicPr>
          <p:cNvPr id="4" name="Picture 3"/>
          <p:cNvPicPr>
            <a:picLocks noChangeAspect="1"/>
          </p:cNvPicPr>
          <p:nvPr/>
        </p:nvPicPr>
        <p:blipFill>
          <a:blip r:embed="rId2"/>
          <a:stretch>
            <a:fillRect/>
          </a:stretch>
        </p:blipFill>
        <p:spPr>
          <a:xfrm>
            <a:off x="1106809" y="1368954"/>
            <a:ext cx="10246991" cy="1928283"/>
          </a:xfrm>
          <a:prstGeom prst="rect">
            <a:avLst/>
          </a:prstGeom>
        </p:spPr>
      </p:pic>
      <p:sp>
        <p:nvSpPr>
          <p:cNvPr id="5" name="Rectangle 4"/>
          <p:cNvSpPr/>
          <p:nvPr/>
        </p:nvSpPr>
        <p:spPr>
          <a:xfrm>
            <a:off x="6830276" y="180459"/>
            <a:ext cx="4949175"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=t4MOEfpsC60</a:t>
            </a:r>
          </a:p>
        </p:txBody>
      </p:sp>
      <p:pic>
        <p:nvPicPr>
          <p:cNvPr id="6" name="Picture 5"/>
          <p:cNvPicPr>
            <a:picLocks noChangeAspect="1"/>
          </p:cNvPicPr>
          <p:nvPr/>
        </p:nvPicPr>
        <p:blipFill>
          <a:blip r:embed="rId3"/>
          <a:stretch>
            <a:fillRect/>
          </a:stretch>
        </p:blipFill>
        <p:spPr>
          <a:xfrm>
            <a:off x="1106809" y="3679567"/>
            <a:ext cx="8445081" cy="1242999"/>
          </a:xfrm>
          <a:prstGeom prst="rect">
            <a:avLst/>
          </a:prstGeom>
        </p:spPr>
      </p:pic>
      <p:cxnSp>
        <p:nvCxnSpPr>
          <p:cNvPr id="8" name="Straight Arrow Connector 7"/>
          <p:cNvCxnSpPr>
            <a:endCxn id="9" idx="0"/>
          </p:cNvCxnSpPr>
          <p:nvPr/>
        </p:nvCxnSpPr>
        <p:spPr>
          <a:xfrm flipH="1">
            <a:off x="6602584" y="4116401"/>
            <a:ext cx="103016" cy="26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44717" y="4381693"/>
            <a:ext cx="3115733" cy="923330"/>
          </a:xfrm>
          <a:prstGeom prst="rect">
            <a:avLst/>
          </a:prstGeom>
          <a:noFill/>
        </p:spPr>
        <p:txBody>
          <a:bodyPr wrap="square" rtlCol="0">
            <a:spAutoFit/>
          </a:bodyPr>
          <a:lstStyle/>
          <a:p>
            <a:r>
              <a:rPr lang="en-US" dirty="0" smtClean="0"/>
              <a:t>The hall thing , what I want to return , number, array </a:t>
            </a:r>
            <a:r>
              <a:rPr lang="en-US" smtClean="0"/>
              <a:t>or object</a:t>
            </a:r>
            <a:endParaRPr lang="en-US"/>
          </a:p>
        </p:txBody>
      </p:sp>
      <p:cxnSp>
        <p:nvCxnSpPr>
          <p:cNvPr id="10" name="Straight Arrow Connector 9"/>
          <p:cNvCxnSpPr/>
          <p:nvPr/>
        </p:nvCxnSpPr>
        <p:spPr>
          <a:xfrm>
            <a:off x="7653866" y="4056334"/>
            <a:ext cx="1151467"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138186" y="4116401"/>
            <a:ext cx="2474588" cy="646331"/>
          </a:xfrm>
          <a:prstGeom prst="rect">
            <a:avLst/>
          </a:prstGeom>
          <a:noFill/>
        </p:spPr>
        <p:txBody>
          <a:bodyPr wrap="square" rtlCol="0">
            <a:spAutoFit/>
          </a:bodyPr>
          <a:lstStyle/>
          <a:p>
            <a:r>
              <a:rPr lang="en-US" dirty="0" smtClean="0"/>
              <a:t>The individual thing that I will </a:t>
            </a:r>
            <a:r>
              <a:rPr lang="en-US" smtClean="0"/>
              <a:t>be looking on</a:t>
            </a: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809" y="5506222"/>
            <a:ext cx="10212226" cy="1001854"/>
          </a:xfrm>
          <a:prstGeom prst="rect">
            <a:avLst/>
          </a:prstGeom>
        </p:spPr>
      </p:pic>
    </p:spTree>
    <p:extLst>
      <p:ext uri="{BB962C8B-B14F-4D97-AF65-F5344CB8AC3E}">
        <p14:creationId xmlns:p14="http://schemas.microsoft.com/office/powerpoint/2010/main" val="818681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5686" y="2623458"/>
            <a:ext cx="11299371" cy="3026229"/>
          </a:xfrm>
        </p:spPr>
        <p:txBody>
          <a:bodyPr>
            <a:normAutofit fontScale="85000" lnSpcReduction="20000"/>
          </a:bodyPr>
          <a:lstStyle/>
          <a:p>
            <a:pPr marL="0" indent="0" algn="ctr">
              <a:buNone/>
            </a:pPr>
            <a:r>
              <a:rPr lang="en-GB" sz="15000" dirty="0" smtClean="0"/>
              <a:t>&lt;di&gt; &lt;/div&gt;</a:t>
            </a:r>
          </a:p>
          <a:p>
            <a:pPr marL="0" indent="0" algn="ctr">
              <a:buNone/>
            </a:pPr>
            <a:r>
              <a:rPr lang="en-GB" sz="15000" dirty="0" smtClean="0"/>
              <a:t>&lt;span&gt;&lt;/&lt;span&gt;</a:t>
            </a:r>
            <a:endParaRPr lang="en-GB" sz="15000" dirty="0"/>
          </a:p>
        </p:txBody>
      </p:sp>
      <p:sp>
        <p:nvSpPr>
          <p:cNvPr id="4" name="CuadroTexto 3"/>
          <p:cNvSpPr txBox="1"/>
          <p:nvPr/>
        </p:nvSpPr>
        <p:spPr>
          <a:xfrm>
            <a:off x="491532" y="1056750"/>
            <a:ext cx="4822371" cy="369332"/>
          </a:xfrm>
          <a:prstGeom prst="rect">
            <a:avLst/>
          </a:prstGeom>
          <a:noFill/>
        </p:spPr>
        <p:txBody>
          <a:bodyPr wrap="square" rtlCol="0">
            <a:spAutoFit/>
          </a:bodyPr>
          <a:lstStyle/>
          <a:p>
            <a:r>
              <a:rPr lang="en-GB" dirty="0" smtClean="0"/>
              <a:t>Block like &lt;div&gt;or inline element like &lt;span&gt;</a:t>
            </a:r>
            <a:endParaRPr lang="en-GB" dirty="0"/>
          </a:p>
        </p:txBody>
      </p:sp>
      <p:sp>
        <p:nvSpPr>
          <p:cNvPr id="6" name="CuadroTexto 5"/>
          <p:cNvSpPr txBox="1"/>
          <p:nvPr/>
        </p:nvSpPr>
        <p:spPr>
          <a:xfrm>
            <a:off x="117230" y="132028"/>
            <a:ext cx="11195539"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The most efficient way to style a block is by using div elements and together with class and id properties</a:t>
            </a:r>
            <a:endParaRPr lang="en-GB" sz="2400" b="1" dirty="0">
              <a:latin typeface="Gotham Light" pitchFamily="50" charset="0"/>
              <a:cs typeface="Gotham Light" pitchFamily="50" charset="0"/>
            </a:endParaRPr>
          </a:p>
        </p:txBody>
      </p:sp>
      <p:pic>
        <p:nvPicPr>
          <p:cNvPr id="5"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0745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reduce</a:t>
            </a:r>
            <a:endParaRPr lang="en-US" dirty="0"/>
          </a:p>
        </p:txBody>
      </p:sp>
      <p:pic>
        <p:nvPicPr>
          <p:cNvPr id="4" name="Picture 3"/>
          <p:cNvPicPr>
            <a:picLocks noChangeAspect="1"/>
          </p:cNvPicPr>
          <p:nvPr/>
        </p:nvPicPr>
        <p:blipFill>
          <a:blip r:embed="rId2"/>
          <a:stretch>
            <a:fillRect/>
          </a:stretch>
        </p:blipFill>
        <p:spPr>
          <a:xfrm>
            <a:off x="847835" y="1969301"/>
            <a:ext cx="8445081" cy="1242999"/>
          </a:xfrm>
          <a:prstGeom prst="rect">
            <a:avLst/>
          </a:prstGeom>
        </p:spPr>
      </p:pic>
      <p:cxnSp>
        <p:nvCxnSpPr>
          <p:cNvPr id="5" name="Straight Arrow Connector 4"/>
          <p:cNvCxnSpPr/>
          <p:nvPr/>
        </p:nvCxnSpPr>
        <p:spPr>
          <a:xfrm flipH="1">
            <a:off x="6343610" y="2406135"/>
            <a:ext cx="103016" cy="26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85743" y="2671427"/>
            <a:ext cx="3115733" cy="923330"/>
          </a:xfrm>
          <a:prstGeom prst="rect">
            <a:avLst/>
          </a:prstGeom>
          <a:noFill/>
        </p:spPr>
        <p:txBody>
          <a:bodyPr wrap="square" rtlCol="0">
            <a:spAutoFit/>
          </a:bodyPr>
          <a:lstStyle/>
          <a:p>
            <a:r>
              <a:rPr lang="en-US" dirty="0" smtClean="0"/>
              <a:t>The hall thing , what I want to return , number, array </a:t>
            </a:r>
            <a:r>
              <a:rPr lang="en-US" smtClean="0"/>
              <a:t>or object</a:t>
            </a:r>
            <a:endParaRPr lang="en-US"/>
          </a:p>
        </p:txBody>
      </p:sp>
      <p:cxnSp>
        <p:nvCxnSpPr>
          <p:cNvPr id="7" name="Straight Arrow Connector 6"/>
          <p:cNvCxnSpPr/>
          <p:nvPr/>
        </p:nvCxnSpPr>
        <p:spPr>
          <a:xfrm>
            <a:off x="7394892" y="2346068"/>
            <a:ext cx="1151467"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879212" y="2406135"/>
            <a:ext cx="2474588" cy="646331"/>
          </a:xfrm>
          <a:prstGeom prst="rect">
            <a:avLst/>
          </a:prstGeom>
          <a:noFill/>
        </p:spPr>
        <p:txBody>
          <a:bodyPr wrap="square" rtlCol="0">
            <a:spAutoFit/>
          </a:bodyPr>
          <a:lstStyle/>
          <a:p>
            <a:r>
              <a:rPr lang="en-US" dirty="0" smtClean="0"/>
              <a:t>The individual thing that I will </a:t>
            </a:r>
            <a:r>
              <a:rPr lang="en-US" smtClean="0"/>
              <a:t>be looking on</a:t>
            </a: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66" y="5584111"/>
            <a:ext cx="11089494" cy="1087917"/>
          </a:xfrm>
          <a:prstGeom prst="rect">
            <a:avLst/>
          </a:prstGeom>
        </p:spPr>
      </p:pic>
      <p:cxnSp>
        <p:nvCxnSpPr>
          <p:cNvPr id="11" name="Straight Arrow Connector 10"/>
          <p:cNvCxnSpPr/>
          <p:nvPr/>
        </p:nvCxnSpPr>
        <p:spPr>
          <a:xfrm>
            <a:off x="1320800" y="3212300"/>
            <a:ext cx="0" cy="382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466" y="3725333"/>
            <a:ext cx="1888067" cy="646331"/>
          </a:xfrm>
          <a:prstGeom prst="rect">
            <a:avLst/>
          </a:prstGeom>
          <a:noFill/>
        </p:spPr>
        <p:txBody>
          <a:bodyPr wrap="square" rtlCol="0">
            <a:spAutoFit/>
          </a:bodyPr>
          <a:lstStyle/>
          <a:p>
            <a:r>
              <a:rPr lang="en-US" dirty="0" smtClean="0"/>
              <a:t>[] , {} , {male : [] , female: []}</a:t>
            </a:r>
            <a:endParaRPr lang="en-US" dirty="0"/>
          </a:p>
        </p:txBody>
      </p:sp>
      <p:sp>
        <p:nvSpPr>
          <p:cNvPr id="13" name="Rectangle 12"/>
          <p:cNvSpPr/>
          <p:nvPr/>
        </p:nvSpPr>
        <p:spPr>
          <a:xfrm>
            <a:off x="2891674" y="3614468"/>
            <a:ext cx="2726067" cy="1477328"/>
          </a:xfrm>
          <a:prstGeom prst="rect">
            <a:avLst/>
          </a:prstGeom>
        </p:spPr>
        <p:txBody>
          <a:bodyPr wrap="none">
            <a:spAutoFit/>
          </a:bodyPr>
          <a:lstStyle/>
          <a:p>
            <a:r>
              <a:rPr lang="en-US" dirty="0" err="1"/>
              <a:t>all.push</a:t>
            </a:r>
            <a:r>
              <a:rPr lang="en-US" dirty="0"/>
              <a:t>(</a:t>
            </a:r>
            <a:r>
              <a:rPr lang="en-US" dirty="0" err="1"/>
              <a:t>item.age</a:t>
            </a:r>
            <a:r>
              <a:rPr lang="en-US" dirty="0" smtClean="0"/>
              <a:t>);</a:t>
            </a:r>
          </a:p>
          <a:p>
            <a:endParaRPr lang="en-US" dirty="0"/>
          </a:p>
          <a:p>
            <a:r>
              <a:rPr lang="en-US" dirty="0" smtClean="0"/>
              <a:t>All[</a:t>
            </a:r>
            <a:r>
              <a:rPr lang="en-US" dirty="0" err="1" smtClean="0"/>
              <a:t>item.name</a:t>
            </a:r>
            <a:r>
              <a:rPr lang="en-US" dirty="0" smtClean="0"/>
              <a:t>] = </a:t>
            </a:r>
            <a:r>
              <a:rPr lang="en-US" dirty="0" err="1" smtClean="0"/>
              <a:t>item.age</a:t>
            </a:r>
            <a:r>
              <a:rPr lang="en-US" dirty="0" smtClean="0"/>
              <a:t>;</a:t>
            </a:r>
          </a:p>
          <a:p>
            <a:endParaRPr lang="en-US" dirty="0"/>
          </a:p>
          <a:p>
            <a:r>
              <a:rPr lang="en-US" dirty="0" smtClean="0"/>
              <a:t>All[</a:t>
            </a:r>
            <a:r>
              <a:rPr lang="en-US" dirty="0" err="1" smtClean="0"/>
              <a:t>item.gender</a:t>
            </a:r>
            <a:r>
              <a:rPr lang="en-US" dirty="0" smtClean="0"/>
              <a:t>].</a:t>
            </a:r>
            <a:r>
              <a:rPr lang="en-US" dirty="0" err="1" smtClean="0"/>
              <a:t>pish</a:t>
            </a:r>
            <a:r>
              <a:rPr lang="en-US" dirty="0" smtClean="0"/>
              <a:t>(item)</a:t>
            </a:r>
            <a:endParaRPr lang="en-US" dirty="0"/>
          </a:p>
        </p:txBody>
      </p:sp>
      <p:cxnSp>
        <p:nvCxnSpPr>
          <p:cNvPr id="15" name="Straight Arrow Connector 14"/>
          <p:cNvCxnSpPr/>
          <p:nvPr/>
        </p:nvCxnSpPr>
        <p:spPr>
          <a:xfrm>
            <a:off x="2827867" y="2927653"/>
            <a:ext cx="304800" cy="44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57958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a:t>
            </a:r>
            <a:r>
              <a:rPr lang="en-US" dirty="0" err="1" smtClean="0"/>
              <a:t>exersice</a:t>
            </a:r>
            <a:endParaRPr lang="en-US" dirty="0"/>
          </a:p>
        </p:txBody>
      </p:sp>
      <p:sp>
        <p:nvSpPr>
          <p:cNvPr id="3" name="Content Placeholder 2"/>
          <p:cNvSpPr>
            <a:spLocks noGrp="1"/>
          </p:cNvSpPr>
          <p:nvPr>
            <p:ph idx="1"/>
          </p:nvPr>
        </p:nvSpPr>
        <p:spPr/>
        <p:txBody>
          <a:bodyPr/>
          <a:lstStyle/>
          <a:p>
            <a:r>
              <a:rPr lang="en-US" dirty="0" smtClean="0"/>
              <a:t>Get the </a:t>
            </a:r>
            <a:r>
              <a:rPr lang="en-US" dirty="0" err="1" smtClean="0"/>
              <a:t>maximun</a:t>
            </a:r>
            <a:r>
              <a:rPr lang="en-US" dirty="0" smtClean="0"/>
              <a:t> age</a:t>
            </a:r>
          </a:p>
          <a:p>
            <a:r>
              <a:rPr lang="en-US" dirty="0" smtClean="0"/>
              <a:t>Get all the names</a:t>
            </a:r>
          </a:p>
          <a:p>
            <a:r>
              <a:rPr lang="en-US" dirty="0" smtClean="0"/>
              <a:t>Get all the ages</a:t>
            </a:r>
          </a:p>
          <a:p>
            <a:r>
              <a:rPr lang="en-US" dirty="0" smtClean="0"/>
              <a:t>Get the longest name</a:t>
            </a:r>
            <a:endParaRPr lang="en-US" dirty="0"/>
          </a:p>
        </p:txBody>
      </p:sp>
    </p:spTree>
    <p:extLst>
      <p:ext uri="{BB962C8B-B14F-4D97-AF65-F5344CB8AC3E}">
        <p14:creationId xmlns:p14="http://schemas.microsoft.com/office/powerpoint/2010/main" val="27580866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 method of all functions</a:t>
            </a:r>
            <a:endParaRPr lang="en-US" dirty="0"/>
          </a:p>
        </p:txBody>
      </p:sp>
      <p:sp>
        <p:nvSpPr>
          <p:cNvPr id="4" name="TextBox 3"/>
          <p:cNvSpPr txBox="1"/>
          <p:nvPr/>
        </p:nvSpPr>
        <p:spPr>
          <a:xfrm>
            <a:off x="3437467" y="1690688"/>
            <a:ext cx="4639733" cy="1754326"/>
          </a:xfrm>
          <a:prstGeom prst="rect">
            <a:avLst/>
          </a:prstGeom>
          <a:noFill/>
        </p:spPr>
        <p:txBody>
          <a:bodyPr wrap="square" rtlCol="0">
            <a:spAutoFit/>
          </a:bodyPr>
          <a:lstStyle/>
          <a:p>
            <a:r>
              <a:rPr lang="en-US" dirty="0" smtClean="0"/>
              <a:t>Calls a function but with some of its arguments already set</a:t>
            </a:r>
          </a:p>
          <a:p>
            <a:endParaRPr lang="en-US" dirty="0" smtClean="0"/>
          </a:p>
          <a:p>
            <a:r>
              <a:rPr lang="en-US" dirty="0" err="1" smtClean="0"/>
              <a:t>Getready.bind</a:t>
            </a:r>
            <a:r>
              <a:rPr lang="en-US" dirty="0" smtClean="0"/>
              <a:t>(</a:t>
            </a:r>
            <a:r>
              <a:rPr lang="en-US" b="1" dirty="0" smtClean="0"/>
              <a:t>null</a:t>
            </a:r>
            <a:r>
              <a:rPr lang="en-US" dirty="0" smtClean="0"/>
              <a:t>, the set);</a:t>
            </a:r>
          </a:p>
          <a:p>
            <a:endParaRPr lang="en-US" dirty="0"/>
          </a:p>
          <a:p>
            <a:endParaRPr lang="en-US" dirty="0"/>
          </a:p>
        </p:txBody>
      </p:sp>
    </p:spTree>
    <p:extLst>
      <p:ext uri="{BB962C8B-B14F-4D97-AF65-F5344CB8AC3E}">
        <p14:creationId xmlns:p14="http://schemas.microsoft.com/office/powerpoint/2010/main" val="164068705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 and some on array</a:t>
            </a:r>
            <a:endParaRPr lang="en-US" dirty="0"/>
          </a:p>
        </p:txBody>
      </p:sp>
      <p:sp>
        <p:nvSpPr>
          <p:cNvPr id="4" name="TextBox 3"/>
          <p:cNvSpPr txBox="1"/>
          <p:nvPr/>
        </p:nvSpPr>
        <p:spPr>
          <a:xfrm>
            <a:off x="1896533" y="2624667"/>
            <a:ext cx="8195734" cy="707886"/>
          </a:xfrm>
          <a:prstGeom prst="rect">
            <a:avLst/>
          </a:prstGeom>
          <a:noFill/>
        </p:spPr>
        <p:txBody>
          <a:bodyPr wrap="square" rtlCol="0">
            <a:spAutoFit/>
          </a:bodyPr>
          <a:lstStyle/>
          <a:p>
            <a:r>
              <a:rPr lang="en-US" sz="4000" dirty="0" err="1" smtClean="0"/>
              <a:t>Arr.every</a:t>
            </a:r>
            <a:r>
              <a:rPr lang="en-US" sz="4000" dirty="0" smtClean="0"/>
              <a:t>(</a:t>
            </a:r>
            <a:r>
              <a:rPr lang="en-US" sz="4000" dirty="0" err="1" smtClean="0"/>
              <a:t>functionname</a:t>
            </a:r>
            <a:r>
              <a:rPr lang="en-US" sz="4000" dirty="0" smtClean="0"/>
              <a:t>);</a:t>
            </a:r>
            <a:endParaRPr lang="en-US" sz="4000" dirty="0"/>
          </a:p>
        </p:txBody>
      </p:sp>
      <p:sp>
        <p:nvSpPr>
          <p:cNvPr id="5" name="Circular Arrow 4"/>
          <p:cNvSpPr/>
          <p:nvPr/>
        </p:nvSpPr>
        <p:spPr>
          <a:xfrm>
            <a:off x="2116666" y="1422400"/>
            <a:ext cx="4741333" cy="2404534"/>
          </a:xfrm>
          <a:prstGeom prst="circularArrow">
            <a:avLst>
              <a:gd name="adj1" fmla="val 1584"/>
              <a:gd name="adj2" fmla="val 1142319"/>
              <a:gd name="adj3" fmla="val 20457681"/>
              <a:gd name="adj4" fmla="val 1071942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27758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65714" y="423333"/>
            <a:ext cx="4082143" cy="1323439"/>
          </a:xfrm>
          <a:prstGeom prst="rect">
            <a:avLst/>
          </a:prstGeom>
          <a:noFill/>
        </p:spPr>
        <p:txBody>
          <a:bodyPr wrap="square" rtlCol="0">
            <a:spAutoFit/>
          </a:bodyPr>
          <a:lstStyle/>
          <a:p>
            <a:r>
              <a:rPr lang="en-US" sz="8000" smtClean="0"/>
              <a:t>THIS</a:t>
            </a:r>
            <a:endParaRPr lang="en-US" sz="800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183826"/>
            <a:ext cx="7725833" cy="3878307"/>
          </a:xfrm>
          <a:prstGeom prst="rect">
            <a:avLst/>
          </a:prstGeom>
        </p:spPr>
      </p:pic>
      <p:cxnSp>
        <p:nvCxnSpPr>
          <p:cNvPr id="7" name="Straight Arrow Connector 6"/>
          <p:cNvCxnSpPr/>
          <p:nvPr/>
        </p:nvCxnSpPr>
        <p:spPr>
          <a:xfrm flipV="1">
            <a:off x="6011333" y="728133"/>
            <a:ext cx="1336524" cy="356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70800" y="254000"/>
            <a:ext cx="3488267" cy="369332"/>
          </a:xfrm>
          <a:prstGeom prst="rect">
            <a:avLst/>
          </a:prstGeom>
          <a:noFill/>
        </p:spPr>
        <p:txBody>
          <a:bodyPr wrap="square" rtlCol="0">
            <a:spAutoFit/>
          </a:bodyPr>
          <a:lstStyle/>
          <a:p>
            <a:r>
              <a:rPr lang="en-US" dirty="0" smtClean="0"/>
              <a:t>The object that owns the method</a:t>
            </a:r>
            <a:endParaRPr lang="en-US" dirty="0"/>
          </a:p>
        </p:txBody>
      </p:sp>
      <p:sp>
        <p:nvSpPr>
          <p:cNvPr id="9" name="Rectangle 8"/>
          <p:cNvSpPr/>
          <p:nvPr/>
        </p:nvSpPr>
        <p:spPr>
          <a:xfrm>
            <a:off x="271001" y="127000"/>
            <a:ext cx="482555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a:t>
            </a:r>
            <a:r>
              <a:rPr lang="en-US" dirty="0" err="1"/>
              <a:t>su-SdgebJCE</a:t>
            </a:r>
            <a:endParaRPr lang="en-US" dirty="0"/>
          </a:p>
        </p:txBody>
      </p:sp>
    </p:spTree>
    <p:extLst>
      <p:ext uri="{BB962C8B-B14F-4D97-AF65-F5344CB8AC3E}">
        <p14:creationId xmlns:p14="http://schemas.microsoft.com/office/powerpoint/2010/main" val="198756392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Prototypes and constructor</a:t>
            </a:r>
            <a:endParaRPr lang="en-US" dirty="0"/>
          </a:p>
        </p:txBody>
      </p:sp>
      <p:sp>
        <p:nvSpPr>
          <p:cNvPr id="4" name="Rectangle 3"/>
          <p:cNvSpPr/>
          <p:nvPr/>
        </p:nvSpPr>
        <p:spPr>
          <a:xfrm>
            <a:off x="7124398" y="843240"/>
            <a:ext cx="4750403"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a:t>
            </a:r>
            <a:r>
              <a:rPr lang="en-US" dirty="0" err="1"/>
              <a:t>bstIvkeksAk</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0" y="4085166"/>
            <a:ext cx="5912216" cy="241723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967" y="1212572"/>
            <a:ext cx="7577848" cy="2777067"/>
          </a:xfrm>
          <a:prstGeom prst="rect">
            <a:avLst/>
          </a:prstGeom>
        </p:spPr>
      </p:pic>
    </p:spTree>
    <p:extLst>
      <p:ext uri="{BB962C8B-B14F-4D97-AF65-F5344CB8AC3E}">
        <p14:creationId xmlns:p14="http://schemas.microsoft.com/office/powerpoint/2010/main" val="35266012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4910667" y="2218267"/>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722533" y="2540000"/>
            <a:ext cx="2032000" cy="369332"/>
          </a:xfrm>
          <a:prstGeom prst="rect">
            <a:avLst/>
          </a:prstGeom>
          <a:noFill/>
        </p:spPr>
        <p:txBody>
          <a:bodyPr wrap="square" rtlCol="0">
            <a:spAutoFit/>
          </a:bodyPr>
          <a:lstStyle/>
          <a:p>
            <a:r>
              <a:rPr lang="en-US" dirty="0" err="1" smtClean="0"/>
              <a:t>Object.prorotype</a:t>
            </a:r>
            <a:r>
              <a:rPr lang="en-US" smtClean="0"/>
              <a:t>;</a:t>
            </a:r>
            <a:endParaRPr lang="en-US"/>
          </a:p>
        </p:txBody>
      </p:sp>
    </p:spTree>
    <p:extLst>
      <p:ext uri="{BB962C8B-B14F-4D97-AF65-F5344CB8AC3E}">
        <p14:creationId xmlns:p14="http://schemas.microsoft.com/office/powerpoint/2010/main" val="12855017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Diagram of how JavaScript works</a:t>
            </a:r>
            <a:endParaRPr lang="en-GB" dirty="0"/>
          </a:p>
        </p:txBody>
      </p:sp>
      <p:sp>
        <p:nvSpPr>
          <p:cNvPr id="4" name="Rectángulo 3"/>
          <p:cNvSpPr/>
          <p:nvPr/>
        </p:nvSpPr>
        <p:spPr>
          <a:xfrm>
            <a:off x="1006928" y="1266145"/>
            <a:ext cx="10134600" cy="2358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Names and this java does  </a:t>
            </a:r>
            <a:r>
              <a:rPr lang="en-GB" sz="1400" dirty="0" err="1" smtClean="0"/>
              <a:t>eplain</a:t>
            </a:r>
            <a:r>
              <a:rPr lang="en-GB" sz="1400" dirty="0" smtClean="0"/>
              <a:t> why we use () and why we use ; and that ‘’ is for text and not for math numbers , java return true y </a:t>
            </a:r>
            <a:r>
              <a:rPr lang="en-GB" sz="1400" dirty="0" err="1" smtClean="0"/>
              <a:t>flase</a:t>
            </a:r>
            <a:r>
              <a:rPr lang="en-GB" sz="1400" dirty="0" smtClean="0"/>
              <a:t> of formulas with &gt; &lt;, explain all the type of variables, </a:t>
            </a:r>
            <a:r>
              <a:rPr lang="es-CO" sz="1400" dirty="0" err="1" smtClean="0"/>
              <a:t>lowerCamelCase</a:t>
            </a:r>
            <a:r>
              <a:rPr lang="es-CO" sz="1400" dirty="0" smtClean="0"/>
              <a:t>, </a:t>
            </a:r>
            <a:r>
              <a:rPr lang="es-CO" sz="1400" dirty="0" err="1" smtClean="0"/>
              <a:t>operators</a:t>
            </a:r>
            <a:r>
              <a:rPr lang="es-CO" sz="1400" dirty="0" smtClean="0"/>
              <a:t> </a:t>
            </a:r>
            <a:r>
              <a:rPr lang="es-CO" sz="1400" dirty="0"/>
              <a:t>% (</a:t>
            </a:r>
            <a:r>
              <a:rPr lang="es-CO" sz="1400" dirty="0" err="1"/>
              <a:t>Modulus</a:t>
            </a:r>
            <a:r>
              <a:rPr lang="es-CO" sz="1400" dirty="0"/>
              <a:t>)</a:t>
            </a:r>
          </a:p>
          <a:p>
            <a:r>
              <a:rPr lang="es-CO" sz="1400" dirty="0"/>
              <a:t>++ (</a:t>
            </a:r>
            <a:r>
              <a:rPr lang="es-CO" sz="1400" dirty="0" err="1"/>
              <a:t>Increment</a:t>
            </a:r>
            <a:r>
              <a:rPr lang="es-CO" sz="1400" dirty="0"/>
              <a:t>)</a:t>
            </a:r>
          </a:p>
          <a:p>
            <a:r>
              <a:rPr lang="es-CO" sz="1400" dirty="0"/>
              <a:t>-- (</a:t>
            </a:r>
            <a:r>
              <a:rPr lang="es-CO" sz="1400" dirty="0" err="1"/>
              <a:t>Decrement</a:t>
            </a:r>
            <a:r>
              <a:rPr lang="es-CO" sz="1400" dirty="0" smtClean="0"/>
              <a:t>)</a:t>
            </a:r>
          </a:p>
          <a:p>
            <a:r>
              <a:rPr lang="es-CO" sz="1400" dirty="0" err="1" smtClean="0"/>
              <a:t>Explain</a:t>
            </a:r>
            <a:r>
              <a:rPr lang="es-CO" sz="1400" dirty="0" smtClean="0"/>
              <a:t> </a:t>
            </a:r>
            <a:r>
              <a:rPr lang="es-CO" sz="1400" dirty="0" err="1" smtClean="0"/>
              <a:t>operators</a:t>
            </a:r>
            <a:r>
              <a:rPr lang="es-CO" sz="1400" dirty="0" smtClean="0"/>
              <a:t> , ( == </a:t>
            </a:r>
            <a:r>
              <a:rPr lang="es-CO" sz="1400" dirty="0" err="1" smtClean="0"/>
              <a:t>equal</a:t>
            </a:r>
            <a:r>
              <a:rPr lang="es-CO" sz="1400" dirty="0" smtClean="0"/>
              <a:t> </a:t>
            </a:r>
            <a:r>
              <a:rPr lang="es-CO" sz="1400" dirty="0" err="1" smtClean="0"/>
              <a:t>value</a:t>
            </a:r>
            <a:r>
              <a:rPr lang="es-CO" sz="1400" dirty="0"/>
              <a:t> </a:t>
            </a:r>
            <a:r>
              <a:rPr lang="es-CO" sz="1400" dirty="0" smtClean="0"/>
              <a:t>, === </a:t>
            </a:r>
            <a:r>
              <a:rPr lang="es-CO" sz="1400" dirty="0" err="1" smtClean="0"/>
              <a:t>equal</a:t>
            </a:r>
            <a:r>
              <a:rPr lang="es-CO" sz="1400" dirty="0" smtClean="0"/>
              <a:t> </a:t>
            </a:r>
            <a:r>
              <a:rPr lang="es-CO" sz="1400" dirty="0" err="1" smtClean="0"/>
              <a:t>value</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not</a:t>
            </a:r>
            <a:r>
              <a:rPr lang="es-CO" sz="1400" dirty="0" smtClean="0"/>
              <a:t> </a:t>
            </a:r>
            <a:r>
              <a:rPr lang="es-CO" sz="1400" dirty="0" err="1" smtClean="0"/>
              <a:t>equal</a:t>
            </a:r>
            <a:r>
              <a:rPr lang="es-CO" sz="1400" dirty="0" smtClean="0"/>
              <a:t> </a:t>
            </a:r>
            <a:r>
              <a:rPr lang="es-CO" sz="1400" dirty="0" err="1" smtClean="0"/>
              <a:t>value</a:t>
            </a:r>
            <a:r>
              <a:rPr lang="es-CO" sz="1400" dirty="0" smtClean="0"/>
              <a:t> </a:t>
            </a:r>
            <a:r>
              <a:rPr lang="es-CO" sz="1400" dirty="0" err="1" smtClean="0"/>
              <a:t>not</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string</a:t>
            </a:r>
            <a:r>
              <a:rPr lang="es-CO" sz="1400" dirty="0" smtClean="0"/>
              <a:t> variable , single </a:t>
            </a:r>
            <a:r>
              <a:rPr lang="es-CO" sz="1400" dirty="0" err="1" smtClean="0"/>
              <a:t>or</a:t>
            </a:r>
            <a:r>
              <a:rPr lang="es-CO" sz="1400" dirty="0" smtClean="0"/>
              <a:t> doble </a:t>
            </a:r>
            <a:r>
              <a:rPr lang="es-CO" sz="1400" dirty="0" err="1" smtClean="0"/>
              <a:t>quates</a:t>
            </a:r>
            <a:r>
              <a:rPr lang="es-CO" sz="1400" dirty="0" smtClean="0"/>
              <a:t> </a:t>
            </a:r>
            <a:r>
              <a:rPr lang="es-CO" sz="1400" dirty="0" err="1" smtClean="0"/>
              <a:t>is</a:t>
            </a:r>
            <a:r>
              <a:rPr lang="es-CO" sz="1400" dirty="0" smtClean="0"/>
              <a:t> </a:t>
            </a:r>
            <a:r>
              <a:rPr lang="es-CO" sz="1400" dirty="0" err="1" smtClean="0"/>
              <a:t>the</a:t>
            </a:r>
            <a:r>
              <a:rPr lang="es-CO" sz="1400" dirty="0" smtClean="0"/>
              <a:t> </a:t>
            </a:r>
            <a:r>
              <a:rPr lang="es-CO" sz="1400" dirty="0" err="1" smtClean="0"/>
              <a:t>same</a:t>
            </a:r>
            <a:r>
              <a:rPr lang="es-CO" sz="1400" dirty="0" smtClean="0"/>
              <a:t> ‘’ “”, </a:t>
            </a:r>
            <a:r>
              <a:rPr lang="es-CO" sz="1400" dirty="0" err="1" smtClean="0"/>
              <a:t>merge</a:t>
            </a:r>
            <a:r>
              <a:rPr lang="es-CO" sz="1400" dirty="0" smtClean="0"/>
              <a:t> </a:t>
            </a:r>
            <a:r>
              <a:rPr lang="es-CO" sz="1400" dirty="0" err="1" smtClean="0"/>
              <a:t>words</a:t>
            </a:r>
            <a:r>
              <a:rPr lang="es-CO" sz="1400" dirty="0" smtClean="0"/>
              <a:t> </a:t>
            </a:r>
            <a:r>
              <a:rPr lang="es-CO" sz="1400" dirty="0" err="1" smtClean="0"/>
              <a:t>with</a:t>
            </a:r>
            <a:r>
              <a:rPr lang="es-CO" sz="1400" dirty="0" smtClean="0"/>
              <a:t> plus </a:t>
            </a:r>
            <a:r>
              <a:rPr lang="es-CO" sz="1400" dirty="0" err="1" smtClean="0"/>
              <a:t>eperators</a:t>
            </a:r>
            <a:endParaRPr lang="es-CO" sz="1400" dirty="0"/>
          </a:p>
          <a:p>
            <a:pPr algn="ctr"/>
            <a:endParaRPr lang="en-GB" sz="1400" dirty="0"/>
          </a:p>
        </p:txBody>
      </p:sp>
      <p:sp>
        <p:nvSpPr>
          <p:cNvPr id="5" name="Rectángulo 4"/>
          <p:cNvSpPr/>
          <p:nvPr/>
        </p:nvSpPr>
        <p:spPr>
          <a:xfrm>
            <a:off x="1023257" y="5544231"/>
            <a:ext cx="10134600" cy="1803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Ineraction</a:t>
            </a:r>
            <a:r>
              <a:rPr lang="en-GB" dirty="0" smtClean="0"/>
              <a:t> of them , method , class, object oriented programming</a:t>
            </a:r>
            <a:endParaRPr lang="en-GB" dirty="0"/>
          </a:p>
        </p:txBody>
      </p:sp>
      <p:sp>
        <p:nvSpPr>
          <p:cNvPr id="6" name="Rectángulo 5"/>
          <p:cNvSpPr/>
          <p:nvPr/>
        </p:nvSpPr>
        <p:spPr>
          <a:xfrm>
            <a:off x="930728" y="4016828"/>
            <a:ext cx="10319657" cy="113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dirty="0" smtClean="0"/>
              <a:t>String , </a:t>
            </a:r>
            <a:r>
              <a:rPr lang="en-GB" sz="1200" dirty="0" err="1" smtClean="0"/>
              <a:t>aja</a:t>
            </a:r>
            <a:r>
              <a:rPr lang="en-GB" sz="1200" dirty="0" smtClean="0"/>
              <a:t> methods : replace (), </a:t>
            </a:r>
            <a:r>
              <a:rPr lang="es-CO" sz="1200" dirty="0" err="1"/>
              <a:t>concatenate</a:t>
            </a:r>
            <a:r>
              <a:rPr lang="es-CO" sz="1200" dirty="0"/>
              <a:t> </a:t>
            </a:r>
            <a:r>
              <a:rPr lang="es-CO" sz="1200" dirty="0" err="1" smtClean="0"/>
              <a:t>strings</a:t>
            </a:r>
            <a:r>
              <a:rPr lang="es-CO" sz="1200" dirty="0" smtClean="0"/>
              <a:t>, </a:t>
            </a:r>
            <a:r>
              <a:rPr lang="es-CO" sz="1200" dirty="0" err="1" smtClean="0"/>
              <a:t>string</a:t>
            </a:r>
            <a:r>
              <a:rPr lang="es-CO" sz="1200" dirty="0" smtClean="0"/>
              <a:t> + </a:t>
            </a:r>
            <a:r>
              <a:rPr lang="es-CO" sz="1200" dirty="0" err="1" smtClean="0"/>
              <a:t>number</a:t>
            </a:r>
            <a:r>
              <a:rPr lang="es-CO" sz="1200" dirty="0" smtClean="0"/>
              <a:t> = </a:t>
            </a:r>
            <a:r>
              <a:rPr lang="es-CO" sz="1200" dirty="0" err="1" smtClean="0"/>
              <a:t>string</a:t>
            </a:r>
            <a:r>
              <a:rPr lang="es-CO" sz="1200" dirty="0" smtClean="0"/>
              <a:t>,  </a:t>
            </a:r>
            <a:r>
              <a:rPr lang="es-CO" sz="1200" dirty="0" err="1" smtClean="0"/>
              <a:t>float</a:t>
            </a:r>
            <a:r>
              <a:rPr lang="es-CO" sz="1200" dirty="0" smtClean="0"/>
              <a:t> variables ( </a:t>
            </a:r>
            <a:r>
              <a:rPr lang="es-CO" sz="1200" dirty="0" err="1" smtClean="0"/>
              <a:t>number</a:t>
            </a:r>
            <a:r>
              <a:rPr lang="es-CO" sz="1200" dirty="0" smtClean="0"/>
              <a:t> </a:t>
            </a:r>
            <a:r>
              <a:rPr lang="es-CO" sz="1200" dirty="0" err="1" smtClean="0"/>
              <a:t>with</a:t>
            </a:r>
            <a:r>
              <a:rPr lang="es-CO" sz="1200" dirty="0" smtClean="0"/>
              <a:t> </a:t>
            </a:r>
            <a:r>
              <a:rPr lang="es-CO" sz="1200" dirty="0" err="1" smtClean="0"/>
              <a:t>decimals</a:t>
            </a:r>
            <a:r>
              <a:rPr lang="es-CO" sz="1200" dirty="0" smtClean="0"/>
              <a:t>), </a:t>
            </a:r>
            <a:r>
              <a:rPr lang="es-CO" sz="1200" i="1" dirty="0" err="1" smtClean="0"/>
              <a:t>toFixed</a:t>
            </a:r>
            <a:r>
              <a:rPr lang="es-CO" sz="1200" i="1" dirty="0" smtClean="0"/>
              <a:t>(round </a:t>
            </a:r>
            <a:r>
              <a:rPr lang="es-CO" sz="1200" i="1" dirty="0" err="1" smtClean="0"/>
              <a:t>results</a:t>
            </a:r>
            <a:r>
              <a:rPr lang="es-CO" sz="1200" i="1" dirty="0" smtClean="0"/>
              <a:t>), </a:t>
            </a:r>
            <a:r>
              <a:rPr kumimoji="0" lang="es-CO" altLang="es-CO" sz="1200" b="0" i="0" u="none" strike="noStrike" cap="none" normalizeH="0" baseline="0" dirty="0" smtClean="0">
                <a:ln>
                  <a:noFill/>
                </a:ln>
                <a:solidFill>
                  <a:srgbClr val="F8F8F2"/>
                </a:solidFill>
                <a:effectLst/>
                <a:latin typeface="Menlo"/>
              </a:rPr>
              <a:t>console.log(</a:t>
            </a:r>
            <a:r>
              <a:rPr kumimoji="0" lang="es-CO" altLang="es-CO" sz="1200" b="0" i="0" u="none" strike="noStrike" cap="none" normalizeH="0" baseline="0" dirty="0" err="1" smtClean="0">
                <a:ln>
                  <a:noFill/>
                </a:ln>
                <a:solidFill>
                  <a:srgbClr val="F8F8F2"/>
                </a:solidFill>
                <a:effectLst/>
                <a:latin typeface="Menlo"/>
              </a:rPr>
              <a:t>somethingWeird.toFixed</a:t>
            </a:r>
            <a:r>
              <a:rPr kumimoji="0" lang="es-CO" altLang="es-CO" sz="1200" b="0" i="0" u="none" strike="noStrike" cap="none" normalizeH="0" baseline="0" dirty="0" smtClean="0">
                <a:ln>
                  <a:noFill/>
                </a:ln>
                <a:solidFill>
                  <a:srgbClr val="F8F8F2"/>
                </a:solidFill>
                <a:effectLst/>
                <a:latin typeface="Menlo"/>
              </a:rPr>
              <a:t>(</a:t>
            </a:r>
            <a:r>
              <a:rPr kumimoji="0" lang="es-CO" altLang="es-CO" sz="1200" b="0" i="0" u="none" strike="noStrike" cap="none" normalizeH="0" baseline="0" dirty="0" smtClean="0">
                <a:ln>
                  <a:noFill/>
                </a:ln>
                <a:solidFill>
                  <a:srgbClr val="AE81FF"/>
                </a:solidFill>
                <a:effectLst/>
                <a:latin typeface="Menlo"/>
              </a:rPr>
              <a:t>1, </a:t>
            </a:r>
            <a:r>
              <a:rPr kumimoji="0" lang="es-CO" altLang="es-CO" sz="1200" b="0" i="0" u="none" strike="noStrike" cap="none" normalizeH="0" baseline="0" dirty="0" err="1" smtClean="0">
                <a:ln>
                  <a:noFill/>
                </a:ln>
                <a:solidFill>
                  <a:srgbClr val="AE81FF"/>
                </a:solidFill>
                <a:effectLst/>
                <a:latin typeface="Menlo"/>
              </a:rPr>
              <a:t>return</a:t>
            </a:r>
            <a:r>
              <a:rPr kumimoji="0" lang="es-CO" altLang="es-CO" sz="1200" b="0" i="0" u="none" strike="noStrike" cap="none" normalizeH="0" baseline="0" dirty="0" smtClean="0">
                <a:ln>
                  <a:noFill/>
                </a:ln>
                <a:solidFill>
                  <a:srgbClr val="AE81FF"/>
                </a:solidFill>
                <a:effectLst/>
                <a:latin typeface="Menlo"/>
              </a:rPr>
              <a:t> </a:t>
            </a:r>
            <a:r>
              <a:rPr kumimoji="0" lang="es-CO" altLang="es-CO" sz="1200" b="0" i="0" u="none" strike="noStrike" cap="none" normalizeH="0" baseline="0" dirty="0" err="1" smtClean="0">
                <a:ln>
                  <a:noFill/>
                </a:ln>
                <a:solidFill>
                  <a:srgbClr val="AE81FF"/>
                </a:solidFill>
                <a:effectLst/>
                <a:latin typeface="Menlo"/>
              </a:rPr>
              <a:t>string</a:t>
            </a:r>
            <a:r>
              <a:rPr kumimoji="0" lang="es-CO" altLang="es-CO" sz="1200" b="0" i="0" u="none" strike="noStrike" cap="none" normalizeH="0" baseline="0" dirty="0" smtClean="0">
                <a:ln>
                  <a:noFill/>
                </a:ln>
                <a:solidFill>
                  <a:srgbClr val="F8F8F2"/>
                </a:solidFill>
                <a:effectLst/>
                <a:latin typeface="Menlo"/>
              </a:rPr>
              <a:t>));, </a:t>
            </a:r>
            <a:r>
              <a:rPr lang="es-CO" sz="1200" dirty="0" err="1"/>
              <a:t>parseFloat</a:t>
            </a:r>
            <a:r>
              <a:rPr lang="es-CO" sz="1200" dirty="0"/>
              <a:t>() </a:t>
            </a:r>
            <a:r>
              <a:rPr lang="es-CO" sz="1200" dirty="0" smtClean="0"/>
              <a:t> </a:t>
            </a:r>
            <a:r>
              <a:rPr lang="es-CO" sz="1200" dirty="0" err="1" smtClean="0"/>
              <a:t>convert</a:t>
            </a:r>
            <a:r>
              <a:rPr lang="es-CO" sz="1200" dirty="0" smtClean="0"/>
              <a:t> to </a:t>
            </a:r>
            <a:r>
              <a:rPr lang="es-CO" sz="1200" dirty="0" err="1" smtClean="0"/>
              <a:t>number</a:t>
            </a:r>
            <a:r>
              <a:rPr lang="es-CO" sz="1200" dirty="0"/>
              <a:t> </a:t>
            </a:r>
            <a:r>
              <a:rPr lang="es-CO" sz="1200" dirty="0" err="1" smtClean="0"/>
              <a:t>from</a:t>
            </a:r>
            <a:r>
              <a:rPr lang="es-CO" sz="1200" dirty="0" smtClean="0"/>
              <a:t> </a:t>
            </a:r>
            <a:r>
              <a:rPr lang="es-CO" sz="1200" dirty="0" err="1" smtClean="0"/>
              <a:t>string</a:t>
            </a:r>
            <a:r>
              <a:rPr lang="es-CO" sz="1200" dirty="0" smtClean="0"/>
              <a:t>,</a:t>
            </a:r>
          </a:p>
          <a:p>
            <a:pPr lvl="0" algn="ctr"/>
            <a:endParaRPr kumimoji="0" lang="es-CO" altLang="es-CO" sz="1200" b="0" i="0" u="none" strike="noStrike" cap="none" normalizeH="0" baseline="0" dirty="0">
              <a:ln>
                <a:noFill/>
              </a:ln>
              <a:solidFill>
                <a:schemeClr val="tx1"/>
              </a:solidFill>
              <a:effectLst/>
            </a:endParaRPr>
          </a:p>
          <a:p>
            <a:pPr lvl="0" algn="ctr"/>
            <a:r>
              <a:rPr lang="es-CO" altLang="es-CO" sz="1200" dirty="0" err="1" smtClean="0">
                <a:solidFill>
                  <a:schemeClr val="tx1"/>
                </a:solidFill>
              </a:rPr>
              <a:t>Boolean</a:t>
            </a:r>
            <a:r>
              <a:rPr lang="es-CO" altLang="es-CO" sz="1200" dirty="0" smtClean="0">
                <a:solidFill>
                  <a:schemeClr val="tx1"/>
                </a:solidFill>
              </a:rPr>
              <a:t> </a:t>
            </a:r>
            <a:r>
              <a:rPr lang="es-CO" altLang="es-CO" sz="1200" dirty="0" err="1" smtClean="0">
                <a:solidFill>
                  <a:schemeClr val="tx1"/>
                </a:solidFill>
              </a:rPr>
              <a:t>variabel</a:t>
            </a:r>
            <a:endParaRPr kumimoji="0" lang="es-CO" altLang="es-CO" sz="1200" b="0" i="0" u="none" strike="noStrike" cap="none" normalizeH="0" baseline="0" dirty="0">
              <a:ln>
                <a:noFill/>
              </a:ln>
              <a:solidFill>
                <a:schemeClr val="tx1"/>
              </a:solidFill>
              <a:effectLst/>
            </a:endParaRPr>
          </a:p>
          <a:p>
            <a:pPr lvl="0" algn="ctr"/>
            <a:r>
              <a:rPr lang="en-US" sz="1200" dirty="0"/>
              <a:t>Notice that we define variable names with prefix </a:t>
            </a:r>
            <a:r>
              <a:rPr lang="en-US" sz="1200" i="1" dirty="0"/>
              <a:t>is</a:t>
            </a:r>
            <a:r>
              <a:rPr lang="en-US" sz="1200" dirty="0"/>
              <a:t> </a:t>
            </a:r>
            <a:r>
              <a:rPr lang="en-US" sz="1200" dirty="0" err="1"/>
              <a:t>and</a:t>
            </a:r>
            <a:r>
              <a:rPr lang="en-US" sz="1200" i="1" dirty="0" err="1"/>
              <a:t>has</a:t>
            </a:r>
            <a:r>
              <a:rPr lang="en-US" sz="1200" dirty="0"/>
              <a:t>. Adding prefix to </a:t>
            </a:r>
            <a:r>
              <a:rPr lang="en-US" sz="1200" dirty="0" err="1"/>
              <a:t>boolean</a:t>
            </a:r>
            <a:r>
              <a:rPr lang="en-US" sz="1200" dirty="0"/>
              <a:t> variable is a good practice.</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a:p>
            <a:pPr algn="ctr"/>
            <a:r>
              <a:rPr lang="es-CO" sz="1200" i="1" dirty="0" smtClean="0"/>
              <a:t> </a:t>
            </a:r>
            <a:endParaRPr lang="en-GB" sz="1200" dirty="0"/>
          </a:p>
        </p:txBody>
      </p:sp>
      <p:sp>
        <p:nvSpPr>
          <p:cNvPr id="8" name="Rectangle 2"/>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n 8"/>
          <p:cNvPicPr>
            <a:picLocks noChangeAspect="1"/>
          </p:cNvPicPr>
          <p:nvPr/>
        </p:nvPicPr>
        <p:blipFill>
          <a:blip r:embed="rId2"/>
          <a:stretch>
            <a:fillRect/>
          </a:stretch>
        </p:blipFill>
        <p:spPr>
          <a:xfrm>
            <a:off x="-929369" y="3377292"/>
            <a:ext cx="3448050" cy="495300"/>
          </a:xfrm>
          <a:prstGeom prst="rect">
            <a:avLst/>
          </a:prstGeom>
        </p:spPr>
      </p:pic>
      <p:pic>
        <p:nvPicPr>
          <p:cNvPr id="10" name="Imagen 9"/>
          <p:cNvPicPr>
            <a:picLocks noChangeAspect="1"/>
          </p:cNvPicPr>
          <p:nvPr/>
        </p:nvPicPr>
        <p:blipFill>
          <a:blip r:embed="rId3"/>
          <a:stretch>
            <a:fillRect/>
          </a:stretch>
        </p:blipFill>
        <p:spPr>
          <a:xfrm>
            <a:off x="1572304" y="3872592"/>
            <a:ext cx="3505200" cy="3171825"/>
          </a:xfrm>
          <a:prstGeom prst="rect">
            <a:avLst/>
          </a:prstGeom>
        </p:spPr>
      </p:pic>
      <p:sp>
        <p:nvSpPr>
          <p:cNvPr id="12" name="Rectangle 4"/>
          <p:cNvSpPr>
            <a:spLocks noChangeArrowheads="1"/>
          </p:cNvSpPr>
          <p:nvPr/>
        </p:nvSpPr>
        <p:spPr bwMode="auto">
          <a:xfrm>
            <a:off x="0" y="-2240"/>
            <a:ext cx="6282489" cy="461665"/>
          </a:xfrm>
          <a:prstGeom prst="rect">
            <a:avLst/>
          </a:prstGeom>
          <a:solidFill>
            <a:srgbClr val="232C3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smtClean="0">
                <a:ln>
                  <a:noFill/>
                </a:ln>
                <a:solidFill>
                  <a:srgbClr val="B294BB"/>
                </a:solidFill>
                <a:effectLst/>
                <a:latin typeface="Monaco"/>
              </a:rPr>
              <a:t>var</a:t>
            </a:r>
            <a:r>
              <a:rPr kumimoji="0" lang="es-CO" altLang="es-CO" sz="2400" b="0" i="0" u="none" strike="noStrike" cap="none" normalizeH="0" baseline="0" dirty="0" smtClean="0">
                <a:ln>
                  <a:noFill/>
                </a:ln>
                <a:solidFill>
                  <a:srgbClr val="C5C8C6"/>
                </a:solidFill>
                <a:effectLst/>
                <a:latin typeface="Monaco"/>
              </a:rPr>
              <a:t> </a:t>
            </a:r>
            <a:r>
              <a:rPr kumimoji="0" lang="es-CO" altLang="es-CO" sz="2400" b="0" i="0" u="none" strike="noStrike" cap="none" normalizeH="0" baseline="0" dirty="0" err="1" smtClean="0">
                <a:ln>
                  <a:noFill/>
                </a:ln>
                <a:solidFill>
                  <a:srgbClr val="C5C8C6"/>
                </a:solidFill>
                <a:effectLst/>
                <a:latin typeface="Monaco"/>
              </a:rPr>
              <a:t>answer</a:t>
            </a:r>
            <a:r>
              <a:rPr kumimoji="0" lang="es-CO" altLang="es-CO" sz="2400" b="0" i="0" u="none" strike="noStrike" cap="none" normalizeH="0" baseline="0" dirty="0" smtClean="0">
                <a:ln>
                  <a:noFill/>
                </a:ln>
                <a:solidFill>
                  <a:srgbClr val="C5C8C6"/>
                </a:solidFill>
                <a:effectLst/>
                <a:latin typeface="Monaco"/>
              </a:rPr>
              <a:t> = </a:t>
            </a:r>
            <a:r>
              <a:rPr kumimoji="0" lang="es-CO" altLang="es-CO" sz="2400" b="0" i="0" u="none" strike="noStrike" cap="none" normalizeH="0" baseline="0" dirty="0" err="1" smtClean="0">
                <a:ln>
                  <a:noFill/>
                </a:ln>
                <a:solidFill>
                  <a:srgbClr val="C5C8C6"/>
                </a:solidFill>
                <a:effectLst/>
                <a:latin typeface="Monaco"/>
              </a:rPr>
              <a:t>prompt</a:t>
            </a:r>
            <a:r>
              <a:rPr kumimoji="0" lang="es-CO" altLang="es-CO" sz="2400" b="0" i="0" u="none" strike="noStrike" cap="none" normalizeH="0" baseline="0" dirty="0" smtClean="0">
                <a:ln>
                  <a:noFill/>
                </a:ln>
                <a:solidFill>
                  <a:srgbClr val="C5C8C6"/>
                </a:solidFill>
                <a:effectLst/>
                <a:latin typeface="Monaco"/>
              </a:rPr>
              <a:t>(</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err="1" smtClean="0">
                <a:ln>
                  <a:noFill/>
                </a:ln>
                <a:solidFill>
                  <a:srgbClr val="B5BD68"/>
                </a:solidFill>
                <a:effectLst/>
                <a:latin typeface="Monaco"/>
              </a:rPr>
              <a:t>Question</a:t>
            </a:r>
            <a:r>
              <a:rPr kumimoji="0" lang="es-CO" altLang="es-CO" sz="2400" b="0" i="0" u="none" strike="noStrike" cap="none" normalizeH="0" baseline="0" dirty="0" smtClean="0">
                <a:ln>
                  <a:noFill/>
                </a:ln>
                <a:solidFill>
                  <a:srgbClr val="B5BD68"/>
                </a:solidFill>
                <a:effectLst/>
                <a:latin typeface="Monaco"/>
              </a:rPr>
              <a:t> to </a:t>
            </a:r>
            <a:r>
              <a:rPr kumimoji="0" lang="es-CO" altLang="es-CO" sz="2400" b="0" i="0" u="none" strike="noStrike" cap="none" normalizeH="0" baseline="0" dirty="0" err="1" smtClean="0">
                <a:ln>
                  <a:noFill/>
                </a:ln>
                <a:solidFill>
                  <a:srgbClr val="B5BD68"/>
                </a:solidFill>
                <a:effectLst/>
                <a:latin typeface="Monaco"/>
              </a:rPr>
              <a:t>the</a:t>
            </a:r>
            <a:r>
              <a:rPr kumimoji="0" lang="es-CO" altLang="es-CO" sz="2400" b="0" i="0" u="none" strike="noStrike" cap="none" normalizeH="0" baseline="0" dirty="0" smtClean="0">
                <a:ln>
                  <a:noFill/>
                </a:ln>
                <a:solidFill>
                  <a:srgbClr val="B5BD68"/>
                </a:solidFill>
                <a:effectLst/>
                <a:latin typeface="Monaco"/>
              </a:rPr>
              <a:t> </a:t>
            </a:r>
            <a:r>
              <a:rPr kumimoji="0" lang="es-CO" altLang="es-CO" sz="2400" b="0" i="0" u="none" strike="noStrike" cap="none" normalizeH="0" baseline="0" dirty="0" err="1" smtClean="0">
                <a:ln>
                  <a:noFill/>
                </a:ln>
                <a:solidFill>
                  <a:srgbClr val="B5BD68"/>
                </a:solidFill>
                <a:effectLst/>
                <a:latin typeface="Monaco"/>
              </a:rPr>
              <a:t>user</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smtClean="0">
                <a:ln>
                  <a:noFill/>
                </a:ln>
                <a:solidFill>
                  <a:srgbClr val="C5C8C6"/>
                </a:solidFill>
                <a:effectLst/>
                <a:latin typeface="Monaco"/>
              </a:rPr>
              <a:t>);</a:t>
            </a:r>
            <a:r>
              <a:rPr kumimoji="0" lang="es-CO" altLang="es-CO" sz="100" b="0" i="0" u="none" strike="noStrike" cap="none" normalizeH="0" baseline="0" dirty="0" smtClean="0">
                <a:ln>
                  <a:noFill/>
                </a:ln>
                <a:solidFill>
                  <a:schemeClr val="tx1"/>
                </a:solidFill>
                <a:effectLst/>
              </a:rPr>
              <a:t> </a:t>
            </a:r>
            <a:endParaRPr kumimoji="0" lang="es-CO" altLang="es-CO" sz="100" b="0" i="0" u="none" strike="noStrike" cap="none" normalizeH="0" baseline="0" dirty="0" smtClean="0">
              <a:ln>
                <a:noFill/>
              </a:ln>
              <a:solidFill>
                <a:schemeClr val="tx1"/>
              </a:solidFill>
              <a:effectLst/>
              <a:latin typeface="Arial" panose="020B0604020202020204" pitchFamily="34" charset="0"/>
            </a:endParaRPr>
          </a:p>
        </p:txBody>
      </p:sp>
      <p:pic>
        <p:nvPicPr>
          <p:cNvPr id="11"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6912" y="107314"/>
            <a:ext cx="766945" cy="76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197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Diagram of how JavaScript works</a:t>
            </a:r>
            <a:endParaRPr lang="en-GB" dirty="0"/>
          </a:p>
        </p:txBody>
      </p:sp>
      <p:sp>
        <p:nvSpPr>
          <p:cNvPr id="4" name="Rectángulo 3"/>
          <p:cNvSpPr/>
          <p:nvPr/>
        </p:nvSpPr>
        <p:spPr>
          <a:xfrm>
            <a:off x="1006928" y="1266145"/>
            <a:ext cx="10134600" cy="2358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Names and this java does  </a:t>
            </a:r>
            <a:r>
              <a:rPr lang="en-GB" sz="1400" dirty="0" err="1" smtClean="0"/>
              <a:t>eplain</a:t>
            </a:r>
            <a:r>
              <a:rPr lang="en-GB" sz="1400" dirty="0" smtClean="0"/>
              <a:t> why we use () and why we use ; and that ‘’ is for text and not for math numbers , java return true y </a:t>
            </a:r>
            <a:r>
              <a:rPr lang="en-GB" sz="1400" dirty="0" err="1" smtClean="0"/>
              <a:t>flase</a:t>
            </a:r>
            <a:r>
              <a:rPr lang="en-GB" sz="1400" dirty="0" smtClean="0"/>
              <a:t> of formulas with &gt; &lt;, explain all the type of variables, </a:t>
            </a:r>
            <a:r>
              <a:rPr lang="es-CO" sz="1400" dirty="0" err="1" smtClean="0"/>
              <a:t>lowerCamelCase</a:t>
            </a:r>
            <a:r>
              <a:rPr lang="es-CO" sz="1400" dirty="0" smtClean="0"/>
              <a:t>, </a:t>
            </a:r>
            <a:r>
              <a:rPr lang="es-CO" sz="1400" dirty="0" err="1" smtClean="0"/>
              <a:t>operators</a:t>
            </a:r>
            <a:r>
              <a:rPr lang="es-CO" sz="1400" dirty="0" smtClean="0"/>
              <a:t> </a:t>
            </a:r>
            <a:r>
              <a:rPr lang="es-CO" sz="1400" dirty="0"/>
              <a:t>% (</a:t>
            </a:r>
            <a:r>
              <a:rPr lang="es-CO" sz="1400" dirty="0" err="1"/>
              <a:t>Modulus</a:t>
            </a:r>
            <a:r>
              <a:rPr lang="es-CO" sz="1400" dirty="0"/>
              <a:t>)</a:t>
            </a:r>
          </a:p>
          <a:p>
            <a:r>
              <a:rPr lang="es-CO" sz="1400" dirty="0"/>
              <a:t>++ (</a:t>
            </a:r>
            <a:r>
              <a:rPr lang="es-CO" sz="1400" dirty="0" err="1"/>
              <a:t>Increment</a:t>
            </a:r>
            <a:r>
              <a:rPr lang="es-CO" sz="1400" dirty="0"/>
              <a:t>)</a:t>
            </a:r>
          </a:p>
          <a:p>
            <a:r>
              <a:rPr lang="es-CO" sz="1400" dirty="0"/>
              <a:t>-- (</a:t>
            </a:r>
            <a:r>
              <a:rPr lang="es-CO" sz="1400" dirty="0" err="1"/>
              <a:t>Decrement</a:t>
            </a:r>
            <a:r>
              <a:rPr lang="es-CO" sz="1400" dirty="0" smtClean="0"/>
              <a:t>)</a:t>
            </a:r>
          </a:p>
          <a:p>
            <a:r>
              <a:rPr lang="es-CO" sz="1400" dirty="0" err="1" smtClean="0"/>
              <a:t>Explain</a:t>
            </a:r>
            <a:r>
              <a:rPr lang="es-CO" sz="1400" dirty="0" smtClean="0"/>
              <a:t> </a:t>
            </a:r>
            <a:r>
              <a:rPr lang="es-CO" sz="1400" dirty="0" err="1" smtClean="0"/>
              <a:t>operators</a:t>
            </a:r>
            <a:r>
              <a:rPr lang="es-CO" sz="1400" dirty="0" smtClean="0"/>
              <a:t> , ( == </a:t>
            </a:r>
            <a:r>
              <a:rPr lang="es-CO" sz="1400" dirty="0" err="1" smtClean="0"/>
              <a:t>equal</a:t>
            </a:r>
            <a:r>
              <a:rPr lang="es-CO" sz="1400" dirty="0" smtClean="0"/>
              <a:t> </a:t>
            </a:r>
            <a:r>
              <a:rPr lang="es-CO" sz="1400" dirty="0" err="1" smtClean="0"/>
              <a:t>value</a:t>
            </a:r>
            <a:r>
              <a:rPr lang="es-CO" sz="1400" dirty="0"/>
              <a:t> </a:t>
            </a:r>
            <a:r>
              <a:rPr lang="es-CO" sz="1400" dirty="0" smtClean="0"/>
              <a:t>, === </a:t>
            </a:r>
            <a:r>
              <a:rPr lang="es-CO" sz="1400" dirty="0" err="1" smtClean="0"/>
              <a:t>equal</a:t>
            </a:r>
            <a:r>
              <a:rPr lang="es-CO" sz="1400" dirty="0" smtClean="0"/>
              <a:t> </a:t>
            </a:r>
            <a:r>
              <a:rPr lang="es-CO" sz="1400" dirty="0" err="1" smtClean="0"/>
              <a:t>value</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not</a:t>
            </a:r>
            <a:r>
              <a:rPr lang="es-CO" sz="1400" dirty="0" smtClean="0"/>
              <a:t> </a:t>
            </a:r>
            <a:r>
              <a:rPr lang="es-CO" sz="1400" dirty="0" err="1" smtClean="0"/>
              <a:t>equal</a:t>
            </a:r>
            <a:r>
              <a:rPr lang="es-CO" sz="1400" dirty="0" smtClean="0"/>
              <a:t> </a:t>
            </a:r>
            <a:r>
              <a:rPr lang="es-CO" sz="1400" dirty="0" err="1" smtClean="0"/>
              <a:t>value</a:t>
            </a:r>
            <a:r>
              <a:rPr lang="es-CO" sz="1400" dirty="0" smtClean="0"/>
              <a:t> </a:t>
            </a:r>
            <a:r>
              <a:rPr lang="es-CO" sz="1400" dirty="0" err="1" smtClean="0"/>
              <a:t>not</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string</a:t>
            </a:r>
            <a:r>
              <a:rPr lang="es-CO" sz="1400" dirty="0" smtClean="0"/>
              <a:t> variable , single </a:t>
            </a:r>
            <a:r>
              <a:rPr lang="es-CO" sz="1400" dirty="0" err="1" smtClean="0"/>
              <a:t>or</a:t>
            </a:r>
            <a:r>
              <a:rPr lang="es-CO" sz="1400" dirty="0" smtClean="0"/>
              <a:t> doble </a:t>
            </a:r>
            <a:r>
              <a:rPr lang="es-CO" sz="1400" dirty="0" err="1" smtClean="0"/>
              <a:t>quates</a:t>
            </a:r>
            <a:r>
              <a:rPr lang="es-CO" sz="1400" dirty="0" smtClean="0"/>
              <a:t> </a:t>
            </a:r>
            <a:r>
              <a:rPr lang="es-CO" sz="1400" dirty="0" err="1" smtClean="0"/>
              <a:t>is</a:t>
            </a:r>
            <a:r>
              <a:rPr lang="es-CO" sz="1400" dirty="0" smtClean="0"/>
              <a:t> </a:t>
            </a:r>
            <a:r>
              <a:rPr lang="es-CO" sz="1400" dirty="0" err="1" smtClean="0"/>
              <a:t>the</a:t>
            </a:r>
            <a:r>
              <a:rPr lang="es-CO" sz="1400" dirty="0" smtClean="0"/>
              <a:t> </a:t>
            </a:r>
            <a:r>
              <a:rPr lang="es-CO" sz="1400" dirty="0" err="1" smtClean="0"/>
              <a:t>same</a:t>
            </a:r>
            <a:r>
              <a:rPr lang="es-CO" sz="1400" dirty="0" smtClean="0"/>
              <a:t> ‘’ “”, </a:t>
            </a:r>
            <a:r>
              <a:rPr lang="es-CO" sz="1400" dirty="0" err="1" smtClean="0"/>
              <a:t>merge</a:t>
            </a:r>
            <a:r>
              <a:rPr lang="es-CO" sz="1400" dirty="0" smtClean="0"/>
              <a:t> </a:t>
            </a:r>
            <a:r>
              <a:rPr lang="es-CO" sz="1400" dirty="0" err="1" smtClean="0"/>
              <a:t>words</a:t>
            </a:r>
            <a:r>
              <a:rPr lang="es-CO" sz="1400" dirty="0" smtClean="0"/>
              <a:t> </a:t>
            </a:r>
            <a:r>
              <a:rPr lang="es-CO" sz="1400" dirty="0" err="1" smtClean="0"/>
              <a:t>with</a:t>
            </a:r>
            <a:r>
              <a:rPr lang="es-CO" sz="1400" dirty="0" smtClean="0"/>
              <a:t> plus </a:t>
            </a:r>
            <a:r>
              <a:rPr lang="es-CO" sz="1400" dirty="0" err="1" smtClean="0"/>
              <a:t>eperators</a:t>
            </a:r>
            <a:endParaRPr lang="es-CO" sz="1400" dirty="0"/>
          </a:p>
          <a:p>
            <a:pPr algn="ctr"/>
            <a:endParaRPr lang="en-GB" sz="1400" dirty="0"/>
          </a:p>
        </p:txBody>
      </p:sp>
      <p:sp>
        <p:nvSpPr>
          <p:cNvPr id="5" name="Rectángulo 4"/>
          <p:cNvSpPr/>
          <p:nvPr/>
        </p:nvSpPr>
        <p:spPr>
          <a:xfrm>
            <a:off x="1023257" y="5544231"/>
            <a:ext cx="10134600" cy="1803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Ineraction</a:t>
            </a:r>
            <a:r>
              <a:rPr lang="en-GB" dirty="0" smtClean="0"/>
              <a:t> of them , method , class, object oriented programming</a:t>
            </a:r>
            <a:endParaRPr lang="en-GB" dirty="0"/>
          </a:p>
        </p:txBody>
      </p:sp>
      <p:sp>
        <p:nvSpPr>
          <p:cNvPr id="6" name="Rectángulo 5"/>
          <p:cNvSpPr/>
          <p:nvPr/>
        </p:nvSpPr>
        <p:spPr>
          <a:xfrm>
            <a:off x="930728" y="4016828"/>
            <a:ext cx="10319657" cy="113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dirty="0" smtClean="0"/>
              <a:t>String , </a:t>
            </a:r>
            <a:r>
              <a:rPr lang="en-GB" sz="1200" dirty="0" err="1" smtClean="0"/>
              <a:t>aja</a:t>
            </a:r>
            <a:r>
              <a:rPr lang="en-GB" sz="1200" dirty="0" smtClean="0"/>
              <a:t> methods : replace (), </a:t>
            </a:r>
            <a:r>
              <a:rPr lang="es-CO" sz="1200" dirty="0" err="1"/>
              <a:t>concatenate</a:t>
            </a:r>
            <a:r>
              <a:rPr lang="es-CO" sz="1200" dirty="0"/>
              <a:t> </a:t>
            </a:r>
            <a:r>
              <a:rPr lang="es-CO" sz="1200" dirty="0" err="1" smtClean="0"/>
              <a:t>strings</a:t>
            </a:r>
            <a:r>
              <a:rPr lang="es-CO" sz="1200" dirty="0" smtClean="0"/>
              <a:t>, </a:t>
            </a:r>
            <a:r>
              <a:rPr lang="es-CO" sz="1200" dirty="0" err="1" smtClean="0"/>
              <a:t>string</a:t>
            </a:r>
            <a:r>
              <a:rPr lang="es-CO" sz="1200" dirty="0" smtClean="0"/>
              <a:t> + </a:t>
            </a:r>
            <a:r>
              <a:rPr lang="es-CO" sz="1200" dirty="0" err="1" smtClean="0"/>
              <a:t>number</a:t>
            </a:r>
            <a:r>
              <a:rPr lang="es-CO" sz="1200" dirty="0" smtClean="0"/>
              <a:t> = </a:t>
            </a:r>
            <a:r>
              <a:rPr lang="es-CO" sz="1200" dirty="0" err="1" smtClean="0"/>
              <a:t>string</a:t>
            </a:r>
            <a:r>
              <a:rPr lang="es-CO" sz="1200" dirty="0" smtClean="0"/>
              <a:t>,  </a:t>
            </a:r>
            <a:r>
              <a:rPr lang="es-CO" sz="1200" dirty="0" err="1" smtClean="0"/>
              <a:t>float</a:t>
            </a:r>
            <a:r>
              <a:rPr lang="es-CO" sz="1200" dirty="0" smtClean="0"/>
              <a:t> variables ( </a:t>
            </a:r>
            <a:r>
              <a:rPr lang="es-CO" sz="1200" dirty="0" err="1" smtClean="0"/>
              <a:t>number</a:t>
            </a:r>
            <a:r>
              <a:rPr lang="es-CO" sz="1200" dirty="0" smtClean="0"/>
              <a:t> </a:t>
            </a:r>
            <a:r>
              <a:rPr lang="es-CO" sz="1200" dirty="0" err="1" smtClean="0"/>
              <a:t>with</a:t>
            </a:r>
            <a:r>
              <a:rPr lang="es-CO" sz="1200" dirty="0" smtClean="0"/>
              <a:t> </a:t>
            </a:r>
            <a:r>
              <a:rPr lang="es-CO" sz="1200" dirty="0" err="1" smtClean="0"/>
              <a:t>decimals</a:t>
            </a:r>
            <a:r>
              <a:rPr lang="es-CO" sz="1200" dirty="0" smtClean="0"/>
              <a:t>), </a:t>
            </a:r>
            <a:r>
              <a:rPr lang="es-CO" sz="1200" i="1" dirty="0" err="1" smtClean="0"/>
              <a:t>toFixed</a:t>
            </a:r>
            <a:r>
              <a:rPr lang="es-CO" sz="1200" i="1" dirty="0" smtClean="0"/>
              <a:t>(round </a:t>
            </a:r>
            <a:r>
              <a:rPr lang="es-CO" sz="1200" i="1" dirty="0" err="1" smtClean="0"/>
              <a:t>results</a:t>
            </a:r>
            <a:r>
              <a:rPr lang="es-CO" sz="1200" i="1" dirty="0" smtClean="0"/>
              <a:t>), </a:t>
            </a:r>
            <a:r>
              <a:rPr kumimoji="0" lang="es-CO" altLang="es-CO" sz="1200" b="0" i="0" u="none" strike="noStrike" cap="none" normalizeH="0" baseline="0" dirty="0" smtClean="0">
                <a:ln>
                  <a:noFill/>
                </a:ln>
                <a:solidFill>
                  <a:srgbClr val="F8F8F2"/>
                </a:solidFill>
                <a:effectLst/>
                <a:latin typeface="Menlo"/>
              </a:rPr>
              <a:t>console.log(</a:t>
            </a:r>
            <a:r>
              <a:rPr kumimoji="0" lang="es-CO" altLang="es-CO" sz="1200" b="0" i="0" u="none" strike="noStrike" cap="none" normalizeH="0" baseline="0" dirty="0" err="1" smtClean="0">
                <a:ln>
                  <a:noFill/>
                </a:ln>
                <a:solidFill>
                  <a:srgbClr val="F8F8F2"/>
                </a:solidFill>
                <a:effectLst/>
                <a:latin typeface="Menlo"/>
              </a:rPr>
              <a:t>somethingWeird.toFixed</a:t>
            </a:r>
            <a:r>
              <a:rPr kumimoji="0" lang="es-CO" altLang="es-CO" sz="1200" b="0" i="0" u="none" strike="noStrike" cap="none" normalizeH="0" baseline="0" dirty="0" smtClean="0">
                <a:ln>
                  <a:noFill/>
                </a:ln>
                <a:solidFill>
                  <a:srgbClr val="F8F8F2"/>
                </a:solidFill>
                <a:effectLst/>
                <a:latin typeface="Menlo"/>
              </a:rPr>
              <a:t>(</a:t>
            </a:r>
            <a:r>
              <a:rPr kumimoji="0" lang="es-CO" altLang="es-CO" sz="1200" b="0" i="0" u="none" strike="noStrike" cap="none" normalizeH="0" baseline="0" dirty="0" smtClean="0">
                <a:ln>
                  <a:noFill/>
                </a:ln>
                <a:solidFill>
                  <a:srgbClr val="AE81FF"/>
                </a:solidFill>
                <a:effectLst/>
                <a:latin typeface="Menlo"/>
              </a:rPr>
              <a:t>1, </a:t>
            </a:r>
            <a:r>
              <a:rPr kumimoji="0" lang="es-CO" altLang="es-CO" sz="1200" b="0" i="0" u="none" strike="noStrike" cap="none" normalizeH="0" baseline="0" dirty="0" err="1" smtClean="0">
                <a:ln>
                  <a:noFill/>
                </a:ln>
                <a:solidFill>
                  <a:srgbClr val="AE81FF"/>
                </a:solidFill>
                <a:effectLst/>
                <a:latin typeface="Menlo"/>
              </a:rPr>
              <a:t>return</a:t>
            </a:r>
            <a:r>
              <a:rPr kumimoji="0" lang="es-CO" altLang="es-CO" sz="1200" b="0" i="0" u="none" strike="noStrike" cap="none" normalizeH="0" baseline="0" dirty="0" smtClean="0">
                <a:ln>
                  <a:noFill/>
                </a:ln>
                <a:solidFill>
                  <a:srgbClr val="AE81FF"/>
                </a:solidFill>
                <a:effectLst/>
                <a:latin typeface="Menlo"/>
              </a:rPr>
              <a:t> </a:t>
            </a:r>
            <a:r>
              <a:rPr kumimoji="0" lang="es-CO" altLang="es-CO" sz="1200" b="0" i="0" u="none" strike="noStrike" cap="none" normalizeH="0" baseline="0" dirty="0" err="1" smtClean="0">
                <a:ln>
                  <a:noFill/>
                </a:ln>
                <a:solidFill>
                  <a:srgbClr val="AE81FF"/>
                </a:solidFill>
                <a:effectLst/>
                <a:latin typeface="Menlo"/>
              </a:rPr>
              <a:t>string</a:t>
            </a:r>
            <a:r>
              <a:rPr kumimoji="0" lang="es-CO" altLang="es-CO" sz="1200" b="0" i="0" u="none" strike="noStrike" cap="none" normalizeH="0" baseline="0" dirty="0" smtClean="0">
                <a:ln>
                  <a:noFill/>
                </a:ln>
                <a:solidFill>
                  <a:srgbClr val="F8F8F2"/>
                </a:solidFill>
                <a:effectLst/>
                <a:latin typeface="Menlo"/>
              </a:rPr>
              <a:t>));, </a:t>
            </a:r>
            <a:r>
              <a:rPr lang="es-CO" sz="1200" dirty="0" err="1"/>
              <a:t>parseFloat</a:t>
            </a:r>
            <a:r>
              <a:rPr lang="es-CO" sz="1200" dirty="0"/>
              <a:t>() </a:t>
            </a:r>
            <a:r>
              <a:rPr lang="es-CO" sz="1200" dirty="0" smtClean="0"/>
              <a:t> </a:t>
            </a:r>
            <a:r>
              <a:rPr lang="es-CO" sz="1200" dirty="0" err="1" smtClean="0"/>
              <a:t>convert</a:t>
            </a:r>
            <a:r>
              <a:rPr lang="es-CO" sz="1200" dirty="0" smtClean="0"/>
              <a:t> to </a:t>
            </a:r>
            <a:r>
              <a:rPr lang="es-CO" sz="1200" dirty="0" err="1" smtClean="0"/>
              <a:t>number</a:t>
            </a:r>
            <a:r>
              <a:rPr lang="es-CO" sz="1200" dirty="0"/>
              <a:t> </a:t>
            </a:r>
            <a:r>
              <a:rPr lang="es-CO" sz="1200" dirty="0" err="1" smtClean="0"/>
              <a:t>from</a:t>
            </a:r>
            <a:r>
              <a:rPr lang="es-CO" sz="1200" dirty="0" smtClean="0"/>
              <a:t> </a:t>
            </a:r>
            <a:r>
              <a:rPr lang="es-CO" sz="1200" dirty="0" err="1" smtClean="0"/>
              <a:t>string</a:t>
            </a:r>
            <a:r>
              <a:rPr lang="es-CO" sz="1200" dirty="0" smtClean="0"/>
              <a:t>,</a:t>
            </a:r>
          </a:p>
          <a:p>
            <a:pPr lvl="0" algn="ctr"/>
            <a:endParaRPr kumimoji="0" lang="es-CO" altLang="es-CO" sz="1200" b="0" i="0" u="none" strike="noStrike" cap="none" normalizeH="0" baseline="0" dirty="0">
              <a:ln>
                <a:noFill/>
              </a:ln>
              <a:solidFill>
                <a:schemeClr val="tx1"/>
              </a:solidFill>
              <a:effectLst/>
            </a:endParaRPr>
          </a:p>
          <a:p>
            <a:pPr lvl="0" algn="ctr"/>
            <a:r>
              <a:rPr lang="es-CO" altLang="es-CO" sz="1200" dirty="0" err="1" smtClean="0">
                <a:solidFill>
                  <a:schemeClr val="tx1"/>
                </a:solidFill>
              </a:rPr>
              <a:t>Boolean</a:t>
            </a:r>
            <a:r>
              <a:rPr lang="es-CO" altLang="es-CO" sz="1200" dirty="0" smtClean="0">
                <a:solidFill>
                  <a:schemeClr val="tx1"/>
                </a:solidFill>
              </a:rPr>
              <a:t> </a:t>
            </a:r>
            <a:r>
              <a:rPr lang="es-CO" altLang="es-CO" sz="1200" dirty="0" err="1" smtClean="0">
                <a:solidFill>
                  <a:schemeClr val="tx1"/>
                </a:solidFill>
              </a:rPr>
              <a:t>variabel</a:t>
            </a:r>
            <a:endParaRPr kumimoji="0" lang="es-CO" altLang="es-CO" sz="1200" b="0" i="0" u="none" strike="noStrike" cap="none" normalizeH="0" baseline="0" dirty="0">
              <a:ln>
                <a:noFill/>
              </a:ln>
              <a:solidFill>
                <a:schemeClr val="tx1"/>
              </a:solidFill>
              <a:effectLst/>
            </a:endParaRPr>
          </a:p>
          <a:p>
            <a:pPr lvl="0" algn="ctr"/>
            <a:r>
              <a:rPr lang="en-US" sz="1200" dirty="0"/>
              <a:t>Notice that we define variable names with prefix </a:t>
            </a:r>
            <a:r>
              <a:rPr lang="en-US" sz="1200" i="1" dirty="0"/>
              <a:t>is</a:t>
            </a:r>
            <a:r>
              <a:rPr lang="en-US" sz="1200" dirty="0"/>
              <a:t> </a:t>
            </a:r>
            <a:r>
              <a:rPr lang="en-US" sz="1200" dirty="0" err="1"/>
              <a:t>and</a:t>
            </a:r>
            <a:r>
              <a:rPr lang="en-US" sz="1200" i="1" dirty="0" err="1"/>
              <a:t>has</a:t>
            </a:r>
            <a:r>
              <a:rPr lang="en-US" sz="1200" dirty="0"/>
              <a:t>. Adding prefix to </a:t>
            </a:r>
            <a:r>
              <a:rPr lang="en-US" sz="1200" dirty="0" err="1"/>
              <a:t>boolean</a:t>
            </a:r>
            <a:r>
              <a:rPr lang="en-US" sz="1200" dirty="0"/>
              <a:t> variable is a good practice.</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a:p>
            <a:pPr algn="ctr"/>
            <a:r>
              <a:rPr lang="es-CO" sz="1200" i="1" dirty="0" smtClean="0"/>
              <a:t> </a:t>
            </a:r>
            <a:endParaRPr lang="en-GB" sz="1200" dirty="0"/>
          </a:p>
        </p:txBody>
      </p:sp>
      <p:sp>
        <p:nvSpPr>
          <p:cNvPr id="8" name="Rectangle 2"/>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4"/>
          <p:cNvSpPr>
            <a:spLocks noChangeArrowheads="1"/>
          </p:cNvSpPr>
          <p:nvPr/>
        </p:nvSpPr>
        <p:spPr bwMode="auto">
          <a:xfrm>
            <a:off x="0" y="-2240"/>
            <a:ext cx="6282489" cy="461665"/>
          </a:xfrm>
          <a:prstGeom prst="rect">
            <a:avLst/>
          </a:prstGeom>
          <a:solidFill>
            <a:srgbClr val="232C3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smtClean="0">
                <a:ln>
                  <a:noFill/>
                </a:ln>
                <a:solidFill>
                  <a:srgbClr val="B294BB"/>
                </a:solidFill>
                <a:effectLst/>
                <a:latin typeface="Monaco"/>
              </a:rPr>
              <a:t>var</a:t>
            </a:r>
            <a:r>
              <a:rPr kumimoji="0" lang="es-CO" altLang="es-CO" sz="2400" b="0" i="0" u="none" strike="noStrike" cap="none" normalizeH="0" baseline="0" dirty="0" smtClean="0">
                <a:ln>
                  <a:noFill/>
                </a:ln>
                <a:solidFill>
                  <a:srgbClr val="C5C8C6"/>
                </a:solidFill>
                <a:effectLst/>
                <a:latin typeface="Monaco"/>
              </a:rPr>
              <a:t> </a:t>
            </a:r>
            <a:r>
              <a:rPr kumimoji="0" lang="es-CO" altLang="es-CO" sz="2400" b="0" i="0" u="none" strike="noStrike" cap="none" normalizeH="0" baseline="0" dirty="0" err="1" smtClean="0">
                <a:ln>
                  <a:noFill/>
                </a:ln>
                <a:solidFill>
                  <a:srgbClr val="C5C8C6"/>
                </a:solidFill>
                <a:effectLst/>
                <a:latin typeface="Monaco"/>
              </a:rPr>
              <a:t>answer</a:t>
            </a:r>
            <a:r>
              <a:rPr kumimoji="0" lang="es-CO" altLang="es-CO" sz="2400" b="0" i="0" u="none" strike="noStrike" cap="none" normalizeH="0" baseline="0" dirty="0" smtClean="0">
                <a:ln>
                  <a:noFill/>
                </a:ln>
                <a:solidFill>
                  <a:srgbClr val="C5C8C6"/>
                </a:solidFill>
                <a:effectLst/>
                <a:latin typeface="Monaco"/>
              </a:rPr>
              <a:t> = </a:t>
            </a:r>
            <a:r>
              <a:rPr kumimoji="0" lang="es-CO" altLang="es-CO" sz="2400" b="0" i="0" u="none" strike="noStrike" cap="none" normalizeH="0" baseline="0" dirty="0" err="1" smtClean="0">
                <a:ln>
                  <a:noFill/>
                </a:ln>
                <a:solidFill>
                  <a:srgbClr val="C5C8C6"/>
                </a:solidFill>
                <a:effectLst/>
                <a:latin typeface="Monaco"/>
              </a:rPr>
              <a:t>prompt</a:t>
            </a:r>
            <a:r>
              <a:rPr kumimoji="0" lang="es-CO" altLang="es-CO" sz="2400" b="0" i="0" u="none" strike="noStrike" cap="none" normalizeH="0" baseline="0" dirty="0" smtClean="0">
                <a:ln>
                  <a:noFill/>
                </a:ln>
                <a:solidFill>
                  <a:srgbClr val="C5C8C6"/>
                </a:solidFill>
                <a:effectLst/>
                <a:latin typeface="Monaco"/>
              </a:rPr>
              <a:t>(</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err="1" smtClean="0">
                <a:ln>
                  <a:noFill/>
                </a:ln>
                <a:solidFill>
                  <a:srgbClr val="B5BD68"/>
                </a:solidFill>
                <a:effectLst/>
                <a:latin typeface="Monaco"/>
              </a:rPr>
              <a:t>Question</a:t>
            </a:r>
            <a:r>
              <a:rPr kumimoji="0" lang="es-CO" altLang="es-CO" sz="2400" b="0" i="0" u="none" strike="noStrike" cap="none" normalizeH="0" baseline="0" dirty="0" smtClean="0">
                <a:ln>
                  <a:noFill/>
                </a:ln>
                <a:solidFill>
                  <a:srgbClr val="B5BD68"/>
                </a:solidFill>
                <a:effectLst/>
                <a:latin typeface="Monaco"/>
              </a:rPr>
              <a:t> to </a:t>
            </a:r>
            <a:r>
              <a:rPr kumimoji="0" lang="es-CO" altLang="es-CO" sz="2400" b="0" i="0" u="none" strike="noStrike" cap="none" normalizeH="0" baseline="0" dirty="0" err="1" smtClean="0">
                <a:ln>
                  <a:noFill/>
                </a:ln>
                <a:solidFill>
                  <a:srgbClr val="B5BD68"/>
                </a:solidFill>
                <a:effectLst/>
                <a:latin typeface="Monaco"/>
              </a:rPr>
              <a:t>the</a:t>
            </a:r>
            <a:r>
              <a:rPr kumimoji="0" lang="es-CO" altLang="es-CO" sz="2400" b="0" i="0" u="none" strike="noStrike" cap="none" normalizeH="0" baseline="0" dirty="0" smtClean="0">
                <a:ln>
                  <a:noFill/>
                </a:ln>
                <a:solidFill>
                  <a:srgbClr val="B5BD68"/>
                </a:solidFill>
                <a:effectLst/>
                <a:latin typeface="Monaco"/>
              </a:rPr>
              <a:t> </a:t>
            </a:r>
            <a:r>
              <a:rPr kumimoji="0" lang="es-CO" altLang="es-CO" sz="2400" b="0" i="0" u="none" strike="noStrike" cap="none" normalizeH="0" baseline="0" dirty="0" err="1" smtClean="0">
                <a:ln>
                  <a:noFill/>
                </a:ln>
                <a:solidFill>
                  <a:srgbClr val="B5BD68"/>
                </a:solidFill>
                <a:effectLst/>
                <a:latin typeface="Monaco"/>
              </a:rPr>
              <a:t>user</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smtClean="0">
                <a:ln>
                  <a:noFill/>
                </a:ln>
                <a:solidFill>
                  <a:srgbClr val="C5C8C6"/>
                </a:solidFill>
                <a:effectLst/>
                <a:latin typeface="Monaco"/>
              </a:rPr>
              <a:t>);</a:t>
            </a:r>
            <a:r>
              <a:rPr kumimoji="0" lang="es-CO" altLang="es-CO" sz="100" b="0" i="0" u="none" strike="noStrike" cap="none" normalizeH="0" baseline="0" dirty="0" smtClean="0">
                <a:ln>
                  <a:noFill/>
                </a:ln>
                <a:solidFill>
                  <a:schemeClr val="tx1"/>
                </a:solidFill>
                <a:effectLst/>
              </a:rPr>
              <a:t> </a:t>
            </a:r>
            <a:endParaRPr kumimoji="0" lang="es-CO" altLang="es-CO" sz="1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148243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normAutofit fontScale="40000" lnSpcReduction="20000"/>
          </a:bodyPr>
          <a:lstStyle/>
          <a:p>
            <a:pPr lvl="0"/>
            <a:r>
              <a:rPr lang="en-US" dirty="0"/>
              <a:t>Arrays are list of values. Arrays can contain strings, numbers, </a:t>
            </a:r>
            <a:r>
              <a:rPr lang="en-US" dirty="0" err="1"/>
              <a:t>booleans</a:t>
            </a:r>
            <a:r>
              <a:rPr lang="en-US" dirty="0"/>
              <a:t>, functions and objects</a:t>
            </a:r>
            <a:r>
              <a:rPr lang="en-US" dirty="0" smtClean="0"/>
              <a:t>. </a:t>
            </a:r>
            <a:r>
              <a:rPr kumimoji="0" lang="es-CO" altLang="es-CO" b="0" i="0" u="none" strike="noStrike" cap="none" normalizeH="0" baseline="0" dirty="0" err="1" smtClean="0">
                <a:ln>
                  <a:noFill/>
                </a:ln>
                <a:effectLst/>
                <a:latin typeface="Menlo"/>
              </a:rPr>
              <a:t>var</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 = ['Josh', 'Peter', 'Tom'];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[0]); //</a:t>
            </a:r>
            <a:r>
              <a:rPr kumimoji="0" lang="es-CO" altLang="es-CO" b="0" i="0" u="none" strike="noStrike" cap="none" normalizeH="0" baseline="0" dirty="0" err="1" smtClean="0">
                <a:ln>
                  <a:noFill/>
                </a:ln>
                <a:effectLst/>
                <a:latin typeface="Menlo"/>
              </a:rPr>
              <a:t>Accessing</a:t>
            </a:r>
            <a:r>
              <a:rPr kumimoji="0" lang="es-CO" altLang="es-CO" b="0" i="0" u="none" strike="noStrike" cap="none" normalizeH="0" baseline="0" dirty="0" smtClean="0">
                <a:ln>
                  <a:noFill/>
                </a:ln>
                <a:effectLst/>
                <a:latin typeface="Menlo"/>
              </a:rPr>
              <a:t> non </a:t>
            </a:r>
            <a:r>
              <a:rPr kumimoji="0" lang="es-CO" altLang="es-CO" b="0" i="0" u="none" strike="noStrike" cap="none" normalizeH="0" baseline="0" dirty="0" err="1" smtClean="0">
                <a:ln>
                  <a:noFill/>
                </a:ln>
                <a:effectLst/>
                <a:latin typeface="Menlo"/>
              </a:rPr>
              <a:t>existing</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item</a:t>
            </a:r>
            <a:r>
              <a:rPr kumimoji="0" lang="es-CO" altLang="es-CO" b="0" i="0" u="none" strike="noStrike" cap="none" normalizeH="0" baseline="0" dirty="0" smtClean="0">
                <a:ln>
                  <a:noFill/>
                </a:ln>
                <a:effectLst/>
                <a:latin typeface="Menlo"/>
              </a:rPr>
              <a:t>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[3]);</a:t>
            </a:r>
            <a:r>
              <a:rPr kumimoji="0" lang="es-CO" altLang="es-CO" b="0" i="0" u="none" strike="noStrike" cap="none" normalizeH="0" baseline="0" dirty="0" smtClean="0">
                <a:ln>
                  <a:noFill/>
                </a:ln>
                <a:effectLst/>
              </a:rPr>
              <a:t> </a:t>
            </a:r>
            <a:endParaRPr lang="en-US" dirty="0" smtClean="0"/>
          </a:p>
          <a:p>
            <a:r>
              <a:rPr lang="en-US" dirty="0"/>
              <a:t>We can add new item into array with function push</a:t>
            </a:r>
            <a:r>
              <a:rPr lang="en-US" dirty="0" smtClean="0"/>
              <a:t>():</a:t>
            </a:r>
          </a:p>
          <a:p>
            <a:endParaRPr lang="en-US" dirty="0"/>
          </a:p>
          <a:p>
            <a:r>
              <a:rPr lang="en-US" dirty="0" err="1" smtClean="0"/>
              <a:t>var</a:t>
            </a:r>
            <a:r>
              <a:rPr lang="en-US" dirty="0" smtClean="0"/>
              <a:t> names = ['Josh', 'Peter', 'Tom'];</a:t>
            </a:r>
          </a:p>
          <a:p>
            <a:r>
              <a:rPr lang="en-US" dirty="0" smtClean="0"/>
              <a:t>console.log(names[1]);</a:t>
            </a:r>
          </a:p>
          <a:p>
            <a:r>
              <a:rPr lang="en-US" dirty="0" smtClean="0"/>
              <a:t>//rename Peter to John</a:t>
            </a:r>
          </a:p>
          <a:p>
            <a:r>
              <a:rPr lang="en-US" dirty="0" smtClean="0"/>
              <a:t>names[1] = 'John';</a:t>
            </a:r>
          </a:p>
          <a:p>
            <a:r>
              <a:rPr lang="en-US" dirty="0" smtClean="0"/>
              <a:t>console.log(names[1]);</a:t>
            </a:r>
          </a:p>
          <a:p>
            <a:pPr marL="0" indent="0">
              <a:buNone/>
            </a:pPr>
            <a:endParaRPr lang="en-US" dirty="0"/>
          </a:p>
          <a:p>
            <a:pPr marL="0" indent="0">
              <a:buNone/>
            </a:pPr>
            <a:r>
              <a:rPr lang="en-US" dirty="0"/>
              <a:t>We can find out how many items are in array with property </a:t>
            </a:r>
            <a:r>
              <a:rPr lang="en-US" i="1" dirty="0"/>
              <a:t>length</a:t>
            </a:r>
            <a:r>
              <a:rPr lang="en-US" dirty="0" smtClean="0"/>
              <a:t>:</a:t>
            </a:r>
          </a:p>
          <a:p>
            <a:pPr marL="0" indent="0">
              <a:buNone/>
            </a:pPr>
            <a:endParaRPr lang="en-US" dirty="0"/>
          </a:p>
          <a:p>
            <a:pPr marL="0" indent="0">
              <a:buNone/>
            </a:pPr>
            <a:r>
              <a:rPr lang="en-US" dirty="0" err="1" smtClean="0"/>
              <a:t>var</a:t>
            </a:r>
            <a:r>
              <a:rPr lang="en-US" dirty="0" smtClean="0"/>
              <a:t> fruits = ['apple', 'orange', 'banana'];console.log(fruits[1]);</a:t>
            </a:r>
          </a:p>
          <a:p>
            <a:pPr marL="0" indent="0">
              <a:buNone/>
            </a:pPr>
            <a:endParaRPr lang="en-US" dirty="0" smtClean="0"/>
          </a:p>
          <a:p>
            <a:pPr marL="0" indent="0">
              <a:buNone/>
            </a:pPr>
            <a:r>
              <a:rPr kumimoji="0" lang="es-CO" altLang="es-CO" b="0" i="0" u="none" strike="noStrike" cap="none" normalizeH="0" baseline="0" dirty="0" err="1" smtClean="0">
                <a:ln>
                  <a:noFill/>
                </a:ln>
                <a:effectLst/>
                <a:latin typeface="Menlo"/>
              </a:rPr>
              <a:t>Good</a:t>
            </a:r>
            <a:endParaRPr kumimoji="0" lang="es-CO" altLang="es-CO" b="0" i="0" u="none" strike="noStrike" cap="none" normalizeH="0" baseline="0" dirty="0" smtClean="0">
              <a:ln>
                <a:noFill/>
              </a:ln>
              <a:effectLst/>
              <a:latin typeface="Menlo"/>
            </a:endParaRP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if</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someValue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condition</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code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a:t>
            </a:r>
            <a:endParaRPr lang="en-US" dirty="0"/>
          </a:p>
          <a:p>
            <a:pPr marL="0" indent="0">
              <a:buNone/>
            </a:pPr>
            <a:endParaRPr lang="en-US" dirty="0" smtClean="0"/>
          </a:p>
          <a:p>
            <a:endParaRPr lang="en-GB" dirty="0"/>
          </a:p>
        </p:txBody>
      </p:sp>
      <p:sp>
        <p:nvSpPr>
          <p:cNvPr id="4" name="Rectangle 1"/>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159350"/>
            <a:ext cx="64120" cy="1384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900" b="0" i="0" u="none" strike="noStrike" cap="none" normalizeH="0" baseline="0" dirty="0" smtClean="0">
                <a:ln>
                  <a:noFill/>
                </a:ln>
                <a:solidFill>
                  <a:srgbClr val="75715E"/>
                </a:solidFill>
                <a:effectLst/>
                <a:latin typeface="Menlo"/>
              </a:rPr>
              <a: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n 8"/>
          <p:cNvPicPr>
            <a:picLocks noChangeAspect="1"/>
          </p:cNvPicPr>
          <p:nvPr/>
        </p:nvPicPr>
        <p:blipFill>
          <a:blip r:embed="rId2"/>
          <a:stretch>
            <a:fillRect/>
          </a:stretch>
        </p:blipFill>
        <p:spPr>
          <a:xfrm>
            <a:off x="8468746" y="556501"/>
            <a:ext cx="3467100" cy="1876425"/>
          </a:xfrm>
          <a:prstGeom prst="rect">
            <a:avLst/>
          </a:prstGeom>
        </p:spPr>
      </p:pic>
      <p:pic>
        <p:nvPicPr>
          <p:cNvPr id="10" name="Imagen 9"/>
          <p:cNvPicPr>
            <a:picLocks noChangeAspect="1"/>
          </p:cNvPicPr>
          <p:nvPr/>
        </p:nvPicPr>
        <p:blipFill>
          <a:blip r:embed="rId3"/>
          <a:stretch>
            <a:fillRect/>
          </a:stretch>
        </p:blipFill>
        <p:spPr>
          <a:xfrm>
            <a:off x="8525896" y="2502253"/>
            <a:ext cx="3409950" cy="1000125"/>
          </a:xfrm>
          <a:prstGeom prst="rect">
            <a:avLst/>
          </a:prstGeom>
        </p:spPr>
      </p:pic>
      <p:pic>
        <p:nvPicPr>
          <p:cNvPr id="11" name="Imagen 10"/>
          <p:cNvPicPr>
            <a:picLocks noChangeAspect="1"/>
          </p:cNvPicPr>
          <p:nvPr/>
        </p:nvPicPr>
        <p:blipFill>
          <a:blip r:embed="rId4"/>
          <a:stretch>
            <a:fillRect/>
          </a:stretch>
        </p:blipFill>
        <p:spPr>
          <a:xfrm>
            <a:off x="8525896" y="3571705"/>
            <a:ext cx="3429000" cy="1019175"/>
          </a:xfrm>
          <a:prstGeom prst="rect">
            <a:avLst/>
          </a:prstGeom>
        </p:spPr>
      </p:pic>
      <p:pic>
        <p:nvPicPr>
          <p:cNvPr id="12" name="Imagen 11"/>
          <p:cNvPicPr>
            <a:picLocks noChangeAspect="1"/>
          </p:cNvPicPr>
          <p:nvPr/>
        </p:nvPicPr>
        <p:blipFill>
          <a:blip r:embed="rId5"/>
          <a:stretch>
            <a:fillRect/>
          </a:stretch>
        </p:blipFill>
        <p:spPr>
          <a:xfrm>
            <a:off x="8525896" y="4695131"/>
            <a:ext cx="3438525" cy="838200"/>
          </a:xfrm>
          <a:prstGeom prst="rect">
            <a:avLst/>
          </a:prstGeom>
        </p:spPr>
      </p:pic>
      <p:pic>
        <p:nvPicPr>
          <p:cNvPr id="13" name="Imagen 12"/>
          <p:cNvPicPr>
            <a:picLocks noChangeAspect="1"/>
          </p:cNvPicPr>
          <p:nvPr/>
        </p:nvPicPr>
        <p:blipFill>
          <a:blip r:embed="rId6"/>
          <a:stretch>
            <a:fillRect/>
          </a:stretch>
        </p:blipFill>
        <p:spPr>
          <a:xfrm>
            <a:off x="4281487" y="3576467"/>
            <a:ext cx="3629025" cy="2028825"/>
          </a:xfrm>
          <a:prstGeom prst="rect">
            <a:avLst/>
          </a:prstGeom>
        </p:spPr>
      </p:pic>
      <p:pic>
        <p:nvPicPr>
          <p:cNvPr id="14" name="Imagen 13"/>
          <p:cNvPicPr>
            <a:picLocks noChangeAspect="1"/>
          </p:cNvPicPr>
          <p:nvPr/>
        </p:nvPicPr>
        <p:blipFill>
          <a:blip r:embed="rId7"/>
          <a:stretch>
            <a:fillRect/>
          </a:stretch>
        </p:blipFill>
        <p:spPr>
          <a:xfrm>
            <a:off x="8497321" y="5729659"/>
            <a:ext cx="3438525" cy="676275"/>
          </a:xfrm>
          <a:prstGeom prst="rect">
            <a:avLst/>
          </a:prstGeom>
        </p:spPr>
      </p:pic>
      <p:pic>
        <p:nvPicPr>
          <p:cNvPr id="15" name="Imagen 14"/>
          <p:cNvPicPr>
            <a:picLocks noChangeAspect="1"/>
          </p:cNvPicPr>
          <p:nvPr/>
        </p:nvPicPr>
        <p:blipFill>
          <a:blip r:embed="rId8"/>
          <a:stretch>
            <a:fillRect/>
          </a:stretch>
        </p:blipFill>
        <p:spPr>
          <a:xfrm>
            <a:off x="4281487" y="5498330"/>
            <a:ext cx="3419475" cy="1028700"/>
          </a:xfrm>
          <a:prstGeom prst="rect">
            <a:avLst/>
          </a:prstGeom>
        </p:spPr>
      </p:pic>
      <p:pic>
        <p:nvPicPr>
          <p:cNvPr id="16" name="Imagen 15"/>
          <p:cNvPicPr>
            <a:picLocks noChangeAspect="1"/>
          </p:cNvPicPr>
          <p:nvPr/>
        </p:nvPicPr>
        <p:blipFill>
          <a:blip r:embed="rId9"/>
          <a:stretch>
            <a:fillRect/>
          </a:stretch>
        </p:blipFill>
        <p:spPr>
          <a:xfrm>
            <a:off x="795337" y="3737030"/>
            <a:ext cx="3486150" cy="1257300"/>
          </a:xfrm>
          <a:prstGeom prst="rect">
            <a:avLst/>
          </a:prstGeom>
        </p:spPr>
      </p:pic>
      <p:pic>
        <p:nvPicPr>
          <p:cNvPr id="17" name="Imagen 16"/>
          <p:cNvPicPr>
            <a:picLocks noChangeAspect="1"/>
          </p:cNvPicPr>
          <p:nvPr/>
        </p:nvPicPr>
        <p:blipFill>
          <a:blip r:embed="rId10"/>
          <a:stretch>
            <a:fillRect/>
          </a:stretch>
        </p:blipFill>
        <p:spPr>
          <a:xfrm>
            <a:off x="3980090" y="8090182"/>
            <a:ext cx="3467100" cy="1219200"/>
          </a:xfrm>
          <a:prstGeom prst="rect">
            <a:avLst/>
          </a:prstGeom>
        </p:spPr>
      </p:pic>
      <p:sp>
        <p:nvSpPr>
          <p:cNvPr id="18" name="CuadroTexto 17"/>
          <p:cNvSpPr txBox="1"/>
          <p:nvPr/>
        </p:nvSpPr>
        <p:spPr>
          <a:xfrm>
            <a:off x="-457200" y="642257"/>
            <a:ext cx="4082143" cy="369332"/>
          </a:xfrm>
          <a:prstGeom prst="rect">
            <a:avLst/>
          </a:prstGeom>
          <a:noFill/>
        </p:spPr>
        <p:txBody>
          <a:bodyPr wrap="square" rtlCol="0">
            <a:spAutoFit/>
          </a:bodyPr>
          <a:lstStyle/>
          <a:p>
            <a:r>
              <a:rPr lang="en-GB" dirty="0" smtClean="0"/>
              <a:t>Two </a:t>
            </a:r>
            <a:r>
              <a:rPr lang="en-GB" dirty="0" err="1" smtClean="0"/>
              <a:t>dimentional</a:t>
            </a:r>
            <a:r>
              <a:rPr lang="en-GB" dirty="0" smtClean="0"/>
              <a:t> array and </a:t>
            </a:r>
            <a:r>
              <a:rPr lang="es-CO" b="1" dirty="0" err="1"/>
              <a:t>jagged</a:t>
            </a:r>
            <a:r>
              <a:rPr lang="es-CO" b="1" dirty="0"/>
              <a:t> </a:t>
            </a:r>
            <a:r>
              <a:rPr lang="es-CO" b="1" dirty="0" err="1"/>
              <a:t>arrays</a:t>
            </a:r>
            <a:r>
              <a:rPr lang="es-CO" dirty="0"/>
              <a:t>.</a:t>
            </a:r>
            <a:endParaRPr lang="en-GB" dirty="0"/>
          </a:p>
        </p:txBody>
      </p:sp>
      <p:pic>
        <p:nvPicPr>
          <p:cNvPr id="19" name="Imagen 18"/>
          <p:cNvPicPr>
            <a:picLocks noChangeAspect="1"/>
          </p:cNvPicPr>
          <p:nvPr/>
        </p:nvPicPr>
        <p:blipFill>
          <a:blip r:embed="rId11"/>
          <a:stretch>
            <a:fillRect/>
          </a:stretch>
        </p:blipFill>
        <p:spPr>
          <a:xfrm>
            <a:off x="-457200" y="282961"/>
            <a:ext cx="3209925" cy="438150"/>
          </a:xfrm>
          <a:prstGeom prst="rect">
            <a:avLst/>
          </a:prstGeom>
        </p:spPr>
      </p:pic>
    </p:spTree>
    <p:extLst>
      <p:ext uri="{BB962C8B-B14F-4D97-AF65-F5344CB8AC3E}">
        <p14:creationId xmlns:p14="http://schemas.microsoft.com/office/powerpoint/2010/main" val="37110412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1677" y="915050"/>
            <a:ext cx="1799492" cy="1325563"/>
          </a:xfrm>
        </p:spPr>
        <p:txBody>
          <a:bodyPr>
            <a:normAutofit/>
          </a:bodyPr>
          <a:lstStyle/>
          <a:p>
            <a:r>
              <a:rPr lang="en-GB" sz="2800" dirty="0" smtClean="0"/>
              <a:t>Classes</a:t>
            </a:r>
            <a:endParaRPr lang="en-GB" sz="2800" dirty="0"/>
          </a:p>
        </p:txBody>
      </p:sp>
      <p:sp>
        <p:nvSpPr>
          <p:cNvPr id="4" name="Rectángulo 3"/>
          <p:cNvSpPr/>
          <p:nvPr/>
        </p:nvSpPr>
        <p:spPr>
          <a:xfrm>
            <a:off x="521677" y="2074841"/>
            <a:ext cx="6096000" cy="2585323"/>
          </a:xfrm>
          <a:prstGeom prst="rect">
            <a:avLst/>
          </a:prstGeom>
        </p:spPr>
        <p:txBody>
          <a:bodyPr>
            <a:spAutoFit/>
          </a:bodyPr>
          <a:lstStyle/>
          <a:p>
            <a:r>
              <a:rPr lang="en-US" dirty="0">
                <a:solidFill>
                  <a:srgbClr val="000000"/>
                </a:solidFill>
                <a:latin typeface="Consolas" panose="020B0609020204030204" pitchFamily="49" charset="0"/>
              </a:rPr>
              <a:t>.cities {</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background-color:black</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color:white</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margin:20px;</a:t>
            </a:r>
            <a:r>
              <a:rPr lang="en-US" dirty="0"/>
              <a:t/>
            </a:r>
            <a:br>
              <a:rPr lang="en-US" dirty="0"/>
            </a:br>
            <a:r>
              <a:rPr lang="en-US" dirty="0">
                <a:solidFill>
                  <a:srgbClr val="000000"/>
                </a:solidFill>
                <a:latin typeface="Consolas" panose="020B0609020204030204" pitchFamily="49" charset="0"/>
              </a:rPr>
              <a:t>    padding:20px;</a:t>
            </a:r>
            <a:r>
              <a:rPr lang="en-US" dirty="0"/>
              <a:t/>
            </a:r>
            <a:br>
              <a:rPr lang="en-US" dirty="0"/>
            </a:br>
            <a:r>
              <a:rPr lang="en-US" dirty="0">
                <a:solidFill>
                  <a:srgbClr val="000000"/>
                </a:solidFill>
                <a:latin typeface="Consolas" panose="020B0609020204030204" pitchFamily="49" charset="0"/>
              </a:rPr>
              <a:t>} </a:t>
            </a:r>
            <a:endParaRPr lang="en-US" dirty="0" smtClean="0">
              <a:solidFill>
                <a:srgbClr val="000000"/>
              </a:solidFill>
              <a:latin typeface="Consolas" panose="020B0609020204030204" pitchFamily="49" charset="0"/>
            </a:endParaRPr>
          </a:p>
          <a:p>
            <a:endParaRPr lang="en-US" dirty="0" smtClean="0">
              <a:solidFill>
                <a:srgbClr val="000000"/>
              </a:solidFill>
              <a:latin typeface="Consolas" panose="020B0609020204030204" pitchFamily="49" charset="0"/>
            </a:endParaRPr>
          </a:p>
          <a:p>
            <a:r>
              <a:rPr lang="es-CO" dirty="0" err="1"/>
              <a:t>span.red</a:t>
            </a:r>
            <a:r>
              <a:rPr lang="es-CO" dirty="0"/>
              <a:t> {</a:t>
            </a:r>
            <a:r>
              <a:rPr lang="es-CO" dirty="0" err="1"/>
              <a:t>color:red</a:t>
            </a:r>
            <a:r>
              <a:rPr lang="es-CO" dirty="0"/>
              <a:t>;}</a:t>
            </a:r>
            <a:endParaRPr lang="en-US" dirty="0">
              <a:solidFill>
                <a:srgbClr val="000000"/>
              </a:solidFill>
              <a:latin typeface="Consolas" panose="020B0609020204030204" pitchFamily="49" charset="0"/>
            </a:endParaRPr>
          </a:p>
          <a:p>
            <a:endParaRPr lang="en-GB" dirty="0"/>
          </a:p>
        </p:txBody>
      </p:sp>
      <p:sp>
        <p:nvSpPr>
          <p:cNvPr id="5" name="Rectángulo 4"/>
          <p:cNvSpPr/>
          <p:nvPr/>
        </p:nvSpPr>
        <p:spPr>
          <a:xfrm>
            <a:off x="521677" y="4925993"/>
            <a:ext cx="2717411" cy="646331"/>
          </a:xfrm>
          <a:prstGeom prst="rect">
            <a:avLst/>
          </a:prstGeom>
        </p:spPr>
        <p:txBody>
          <a:bodyPr wrap="none">
            <a:spAutoFit/>
          </a:bodyPr>
          <a:lstStyle/>
          <a:p>
            <a:r>
              <a:rPr lang="es-CO" dirty="0" smtClean="0">
                <a:solidFill>
                  <a:srgbClr val="0000FF"/>
                </a:solidFill>
                <a:latin typeface="Consolas" panose="020B0609020204030204" pitchFamily="49" charset="0"/>
              </a:rPr>
              <a:t>In HTML</a:t>
            </a:r>
          </a:p>
          <a:p>
            <a:r>
              <a:rPr lang="es-CO" dirty="0" smtClean="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cities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endParaRPr lang="en-GB" dirty="0"/>
          </a:p>
        </p:txBody>
      </p:sp>
      <p:pic>
        <p:nvPicPr>
          <p:cNvPr id="6" name="Imagen 5"/>
          <p:cNvPicPr>
            <a:picLocks noChangeAspect="1"/>
          </p:cNvPicPr>
          <p:nvPr/>
        </p:nvPicPr>
        <p:blipFill>
          <a:blip r:embed="rId2"/>
          <a:stretch>
            <a:fillRect/>
          </a:stretch>
        </p:blipFill>
        <p:spPr>
          <a:xfrm>
            <a:off x="4895501" y="1360527"/>
            <a:ext cx="7170033" cy="2953565"/>
          </a:xfrm>
          <a:prstGeom prst="rect">
            <a:avLst/>
          </a:prstGeom>
        </p:spPr>
      </p:pic>
      <p:pic>
        <p:nvPicPr>
          <p:cNvPr id="8" name="Imagen 7"/>
          <p:cNvPicPr>
            <a:picLocks noChangeAspect="1"/>
          </p:cNvPicPr>
          <p:nvPr/>
        </p:nvPicPr>
        <p:blipFill>
          <a:blip r:embed="rId3"/>
          <a:stretch>
            <a:fillRect/>
          </a:stretch>
        </p:blipFill>
        <p:spPr>
          <a:xfrm>
            <a:off x="7652228" y="4464760"/>
            <a:ext cx="2004064" cy="2361933"/>
          </a:xfrm>
          <a:prstGeom prst="rect">
            <a:avLst/>
          </a:prstGeom>
        </p:spPr>
      </p:pic>
      <p:sp>
        <p:nvSpPr>
          <p:cNvPr id="9" name="CuadroTexto 8"/>
          <p:cNvSpPr txBox="1"/>
          <p:nvPr/>
        </p:nvSpPr>
        <p:spPr>
          <a:xfrm>
            <a:off x="117230" y="132028"/>
            <a:ext cx="11359662" cy="830997"/>
          </a:xfrm>
          <a:prstGeom prst="rect">
            <a:avLst/>
          </a:prstGeom>
          <a:noFill/>
        </p:spPr>
        <p:txBody>
          <a:bodyPr wrap="square" rtlCol="0">
            <a:spAutoFit/>
          </a:bodyPr>
          <a:lstStyle/>
          <a:p>
            <a:r>
              <a:rPr lang="en-GB" sz="2400" b="1" dirty="0" smtClean="0">
                <a:latin typeface="Gotham Light" pitchFamily="50" charset="0"/>
                <a:cs typeface="Gotham Light" pitchFamily="50" charset="0"/>
              </a:rPr>
              <a:t>A class or  is a html attribute that using ccs makes easy to give a standard style to a page</a:t>
            </a:r>
            <a:endParaRPr lang="en-GB" sz="2400" b="1" dirty="0">
              <a:latin typeface="Gotham Light" pitchFamily="50" charset="0"/>
              <a:cs typeface="Gotham Light" pitchFamily="50" charset="0"/>
            </a:endParaRPr>
          </a:p>
        </p:txBody>
      </p:sp>
      <p:pic>
        <p:nvPicPr>
          <p:cNvPr id="10"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3119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4" name="Rectángulo 3"/>
          <p:cNvSpPr/>
          <p:nvPr/>
        </p:nvSpPr>
        <p:spPr>
          <a:xfrm>
            <a:off x="838200" y="2189593"/>
            <a:ext cx="10668000" cy="3970318"/>
          </a:xfrm>
          <a:prstGeom prst="rect">
            <a:avLst/>
          </a:prstGeom>
        </p:spPr>
        <p:txBody>
          <a:bodyPr wrap="square">
            <a:spAutoFit/>
          </a:bodyPr>
          <a:lstStyle/>
          <a:p>
            <a:r>
              <a:rPr lang="en-US" b="0" i="0" dirty="0" smtClean="0">
                <a:solidFill>
                  <a:srgbClr val="333333"/>
                </a:solidFill>
                <a:effectLst/>
                <a:latin typeface="Helvetica Neue"/>
              </a:rPr>
              <a:t>Objects in programming languages simulates objects in real life - animals, cars, people,...</a:t>
            </a:r>
          </a:p>
          <a:p>
            <a:r>
              <a:rPr lang="en-US" b="0" i="0" dirty="0" smtClean="0">
                <a:solidFill>
                  <a:srgbClr val="333333"/>
                </a:solidFill>
                <a:effectLst/>
                <a:latin typeface="Helvetica Neue"/>
              </a:rPr>
              <a:t>Each object can have attributes/properties, methods (what object can do) and they can inherit attributes and methods from other objects.</a:t>
            </a:r>
          </a:p>
          <a:p>
            <a:endParaRPr lang="en-US" dirty="0">
              <a:solidFill>
                <a:srgbClr val="333333"/>
              </a:solidFill>
              <a:latin typeface="Helvetica Neue"/>
            </a:endParaRPr>
          </a:p>
          <a:p>
            <a:r>
              <a:rPr lang="en-US" dirty="0"/>
              <a:t>We define object name as variable name. Then we open object with {. We assign value to properties with </a:t>
            </a:r>
            <a:r>
              <a:rPr lang="en-US" dirty="0" err="1"/>
              <a:t>colon.We</a:t>
            </a:r>
            <a:r>
              <a:rPr lang="en-US" dirty="0"/>
              <a:t> separate properties and methods by coma. Methods are classic functions that can take parameters. We don't write coma after the last property/method. We end definition of object with } and semicolon</a:t>
            </a:r>
            <a:r>
              <a:rPr lang="en-US" dirty="0" smtClean="0"/>
              <a:t>.</a:t>
            </a:r>
          </a:p>
          <a:p>
            <a:endParaRPr lang="en-US" b="0" i="0" dirty="0">
              <a:solidFill>
                <a:srgbClr val="333333"/>
              </a:solidFill>
              <a:effectLst/>
              <a:latin typeface="Helvetica Neue"/>
            </a:endParaRPr>
          </a:p>
          <a:p>
            <a:r>
              <a:rPr lang="en-US" dirty="0"/>
              <a:t>We can access properties and methods via dot.</a:t>
            </a:r>
          </a:p>
          <a:p>
            <a:r>
              <a:rPr lang="en-US" dirty="0"/>
              <a:t>Notice, we can access properties inside method via keyword </a:t>
            </a:r>
            <a:r>
              <a:rPr lang="en-US" b="1" dirty="0"/>
              <a:t>this</a:t>
            </a:r>
            <a:r>
              <a:rPr lang="en-US" dirty="0"/>
              <a:t>. </a:t>
            </a:r>
            <a:r>
              <a:rPr lang="en-US" b="1" dirty="0"/>
              <a:t>this</a:t>
            </a:r>
            <a:r>
              <a:rPr lang="en-US" dirty="0"/>
              <a:t> refers to the current object.</a:t>
            </a:r>
          </a:p>
          <a:p>
            <a:r>
              <a:rPr lang="en-US" dirty="0"/>
              <a:t>You can imagine methods as actions. A person can say hello with method </a:t>
            </a:r>
            <a:r>
              <a:rPr lang="en-US" i="1" dirty="0" err="1"/>
              <a:t>sayHello</a:t>
            </a:r>
            <a:r>
              <a:rPr lang="en-US" dirty="0"/>
              <a:t>. Or we could define a </a:t>
            </a:r>
            <a:r>
              <a:rPr lang="en-US" dirty="0" err="1"/>
              <a:t>method</a:t>
            </a:r>
            <a:r>
              <a:rPr lang="en-US" i="1" dirty="0" err="1"/>
              <a:t>bark</a:t>
            </a:r>
            <a:r>
              <a:rPr lang="en-US" dirty="0"/>
              <a:t> for object </a:t>
            </a:r>
            <a:r>
              <a:rPr lang="en-US" i="1" dirty="0"/>
              <a:t>dog</a:t>
            </a:r>
            <a:r>
              <a:rPr lang="en-US" dirty="0"/>
              <a:t>:</a:t>
            </a:r>
          </a:p>
          <a:p>
            <a:endParaRPr lang="en-US" b="0" i="0" dirty="0">
              <a:solidFill>
                <a:srgbClr val="333333"/>
              </a:solidFill>
              <a:effectLst/>
              <a:latin typeface="Helvetica Neue"/>
            </a:endParaRPr>
          </a:p>
        </p:txBody>
      </p:sp>
      <p:pic>
        <p:nvPicPr>
          <p:cNvPr id="5" name="Imagen 4"/>
          <p:cNvPicPr>
            <a:picLocks noChangeAspect="1"/>
          </p:cNvPicPr>
          <p:nvPr/>
        </p:nvPicPr>
        <p:blipFill>
          <a:blip r:embed="rId2"/>
          <a:stretch>
            <a:fillRect/>
          </a:stretch>
        </p:blipFill>
        <p:spPr>
          <a:xfrm>
            <a:off x="7791450" y="4401391"/>
            <a:ext cx="4400550" cy="2257425"/>
          </a:xfrm>
          <a:prstGeom prst="rect">
            <a:avLst/>
          </a:prstGeom>
        </p:spPr>
      </p:pic>
      <p:pic>
        <p:nvPicPr>
          <p:cNvPr id="6" name="Imagen 5"/>
          <p:cNvPicPr>
            <a:picLocks noChangeAspect="1"/>
          </p:cNvPicPr>
          <p:nvPr/>
        </p:nvPicPr>
        <p:blipFill>
          <a:blip r:embed="rId3"/>
          <a:stretch>
            <a:fillRect/>
          </a:stretch>
        </p:blipFill>
        <p:spPr>
          <a:xfrm>
            <a:off x="4077380" y="3192236"/>
            <a:ext cx="3514725" cy="3543300"/>
          </a:xfrm>
          <a:prstGeom prst="rect">
            <a:avLst/>
          </a:prstGeom>
        </p:spPr>
      </p:pic>
      <p:pic>
        <p:nvPicPr>
          <p:cNvPr id="7" name="Imagen 6"/>
          <p:cNvPicPr>
            <a:picLocks noChangeAspect="1"/>
          </p:cNvPicPr>
          <p:nvPr/>
        </p:nvPicPr>
        <p:blipFill>
          <a:blip r:embed="rId4"/>
          <a:stretch>
            <a:fillRect/>
          </a:stretch>
        </p:blipFill>
        <p:spPr>
          <a:xfrm>
            <a:off x="386782" y="2877911"/>
            <a:ext cx="3590925" cy="3857625"/>
          </a:xfrm>
          <a:prstGeom prst="rect">
            <a:avLst/>
          </a:prstGeom>
        </p:spPr>
      </p:pic>
      <p:pic>
        <p:nvPicPr>
          <p:cNvPr id="8" name="Imagen 7"/>
          <p:cNvPicPr>
            <a:picLocks noChangeAspect="1"/>
          </p:cNvPicPr>
          <p:nvPr/>
        </p:nvPicPr>
        <p:blipFill>
          <a:blip r:embed="rId5"/>
          <a:stretch>
            <a:fillRect/>
          </a:stretch>
        </p:blipFill>
        <p:spPr>
          <a:xfrm>
            <a:off x="-680358" y="2189593"/>
            <a:ext cx="4410075" cy="1933575"/>
          </a:xfrm>
          <a:prstGeom prst="rect">
            <a:avLst/>
          </a:prstGeom>
        </p:spPr>
      </p:pic>
      <p:pic>
        <p:nvPicPr>
          <p:cNvPr id="9" name="Imagen 8"/>
          <p:cNvPicPr>
            <a:picLocks noChangeAspect="1"/>
          </p:cNvPicPr>
          <p:nvPr/>
        </p:nvPicPr>
        <p:blipFill>
          <a:blip r:embed="rId6"/>
          <a:stretch>
            <a:fillRect/>
          </a:stretch>
        </p:blipFill>
        <p:spPr>
          <a:xfrm>
            <a:off x="8313964" y="152242"/>
            <a:ext cx="4076700" cy="3143250"/>
          </a:xfrm>
          <a:prstGeom prst="rect">
            <a:avLst/>
          </a:prstGeom>
        </p:spPr>
      </p:pic>
    </p:spTree>
    <p:extLst>
      <p:ext uri="{BB962C8B-B14F-4D97-AF65-F5344CB8AC3E}">
        <p14:creationId xmlns:p14="http://schemas.microsoft.com/office/powerpoint/2010/main" val="9494042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t="11787"/>
          <a:stretch/>
        </p:blipFill>
        <p:spPr>
          <a:xfrm>
            <a:off x="2247900" y="1261961"/>
            <a:ext cx="7219406" cy="4910239"/>
          </a:xfrm>
          <a:prstGeom prst="rect">
            <a:avLst/>
          </a:prstGeom>
        </p:spPr>
      </p:pic>
      <p:grpSp>
        <p:nvGrpSpPr>
          <p:cNvPr id="10" name="Grupo 9"/>
          <p:cNvGrpSpPr/>
          <p:nvPr/>
        </p:nvGrpSpPr>
        <p:grpSpPr>
          <a:xfrm>
            <a:off x="2405743" y="1600200"/>
            <a:ext cx="9688286" cy="1754326"/>
            <a:chOff x="2405743" y="1600200"/>
            <a:chExt cx="9688286" cy="1754326"/>
          </a:xfrm>
        </p:grpSpPr>
        <p:sp>
          <p:nvSpPr>
            <p:cNvPr id="6" name="CuadroTexto 5"/>
            <p:cNvSpPr txBox="1"/>
            <p:nvPr/>
          </p:nvSpPr>
          <p:spPr>
            <a:xfrm>
              <a:off x="9797144" y="160020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Prototype</a:t>
              </a:r>
            </a:p>
            <a:p>
              <a:r>
                <a:rPr lang="en-GB" dirty="0" smtClean="0">
                  <a:latin typeface="Gotham Light" pitchFamily="50" charset="0"/>
                  <a:cs typeface="Gotham Light" pitchFamily="50" charset="0"/>
                </a:rPr>
                <a:t>This is a object as function</a:t>
              </a:r>
            </a:p>
            <a:p>
              <a:endParaRPr lang="en-GB" dirty="0">
                <a:latin typeface="Gotham Light" pitchFamily="50" charset="0"/>
                <a:cs typeface="Gotham Light" pitchFamily="50" charset="0"/>
              </a:endParaRPr>
            </a:p>
            <a:p>
              <a:r>
                <a:rPr lang="en-GB" dirty="0" smtClean="0">
                  <a:latin typeface="Gotham Light" pitchFamily="50" charset="0"/>
                  <a:cs typeface="Gotham Light" pitchFamily="50" charset="0"/>
                </a:rPr>
                <a:t>Always with capital letter</a:t>
              </a:r>
            </a:p>
          </p:txBody>
        </p:sp>
        <p:sp>
          <p:nvSpPr>
            <p:cNvPr id="7" name="Elipse 6"/>
            <p:cNvSpPr/>
            <p:nvPr/>
          </p:nvSpPr>
          <p:spPr>
            <a:xfrm>
              <a:off x="2405743" y="2471056"/>
              <a:ext cx="2881814"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Conector recto 8"/>
            <p:cNvCxnSpPr>
              <a:endCxn id="6" idx="1"/>
            </p:cNvCxnSpPr>
            <p:nvPr/>
          </p:nvCxnSpPr>
          <p:spPr>
            <a:xfrm flipV="1">
              <a:off x="5287557" y="2477363"/>
              <a:ext cx="4509587" cy="200523"/>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 name="Grupo 10"/>
          <p:cNvGrpSpPr/>
          <p:nvPr/>
        </p:nvGrpSpPr>
        <p:grpSpPr>
          <a:xfrm>
            <a:off x="4528457" y="4251801"/>
            <a:ext cx="7565571" cy="1754326"/>
            <a:chOff x="2405743" y="1867830"/>
            <a:chExt cx="7565571" cy="1754326"/>
          </a:xfrm>
        </p:grpSpPr>
        <p:sp>
          <p:nvSpPr>
            <p:cNvPr id="12" name="CuadroTexto 11"/>
            <p:cNvSpPr txBox="1"/>
            <p:nvPr/>
          </p:nvSpPr>
          <p:spPr>
            <a:xfrm>
              <a:off x="7674429" y="186783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Use the prototype, gives al the functions of that object( you can see this like a class)</a:t>
              </a:r>
            </a:p>
          </p:txBody>
        </p:sp>
        <p:sp>
          <p:nvSpPr>
            <p:cNvPr id="13" name="Elipse 12"/>
            <p:cNvSpPr/>
            <p:nvPr/>
          </p:nvSpPr>
          <p:spPr>
            <a:xfrm>
              <a:off x="2405743" y="2471056"/>
              <a:ext cx="3946470"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ector recto 13"/>
            <p:cNvCxnSpPr>
              <a:stCxn id="13" idx="6"/>
              <a:endCxn id="12" idx="1"/>
            </p:cNvCxnSpPr>
            <p:nvPr/>
          </p:nvCxnSpPr>
          <p:spPr>
            <a:xfrm>
              <a:off x="6352213" y="2677885"/>
              <a:ext cx="1322216" cy="67108"/>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CuadroTexto 17"/>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a:t>
            </a:r>
            <a:endParaRPr lang="en-GB" i="1" dirty="0">
              <a:latin typeface="Gotham Light" pitchFamily="50" charset="0"/>
              <a:cs typeface="Gotham Light" pitchFamily="50" charset="0"/>
            </a:endParaRPr>
          </a:p>
        </p:txBody>
      </p:sp>
      <p:grpSp>
        <p:nvGrpSpPr>
          <p:cNvPr id="20" name="Grupo 19"/>
          <p:cNvGrpSpPr/>
          <p:nvPr/>
        </p:nvGrpSpPr>
        <p:grpSpPr>
          <a:xfrm>
            <a:off x="0" y="1853558"/>
            <a:ext cx="4318728" cy="1733418"/>
            <a:chOff x="968829" y="1151295"/>
            <a:chExt cx="4318728" cy="1733418"/>
          </a:xfrm>
        </p:grpSpPr>
        <p:sp>
          <p:nvSpPr>
            <p:cNvPr id="21" name="CuadroTexto 20"/>
            <p:cNvSpPr txBox="1"/>
            <p:nvPr/>
          </p:nvSpPr>
          <p:spPr>
            <a:xfrm>
              <a:off x="968829" y="1151295"/>
              <a:ext cx="2296885" cy="1384995"/>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this.property</a:t>
              </a:r>
              <a:r>
                <a:rPr lang="en-GB" dirty="0"/>
                <a:t>/method is very important because then it makes each </a:t>
              </a:r>
              <a:r>
                <a:rPr lang="en-GB" dirty="0" err="1"/>
                <a:t>onject</a:t>
              </a:r>
              <a:r>
                <a:rPr lang="en-GB" dirty="0"/>
                <a:t> be created with this </a:t>
              </a:r>
              <a:r>
                <a:rPr lang="en-GB" dirty="0" err="1"/>
                <a:t>propertyes</a:t>
              </a:r>
              <a:r>
                <a:rPr lang="en-GB" dirty="0"/>
                <a:t> </a:t>
              </a:r>
            </a:p>
          </p:txBody>
        </p:sp>
        <p:sp>
          <p:nvSpPr>
            <p:cNvPr id="22" name="Elipse 21"/>
            <p:cNvSpPr/>
            <p:nvPr/>
          </p:nvSpPr>
          <p:spPr>
            <a:xfrm>
              <a:off x="4180115" y="2471056"/>
              <a:ext cx="1107442"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Conector recto 22"/>
            <p:cNvCxnSpPr>
              <a:stCxn id="22" idx="3"/>
              <a:endCxn id="21" idx="2"/>
            </p:cNvCxnSpPr>
            <p:nvPr/>
          </p:nvCxnSpPr>
          <p:spPr>
            <a:xfrm flipH="1" flipV="1">
              <a:off x="2117272" y="2536290"/>
              <a:ext cx="2225024" cy="287844"/>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7586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1019523"/>
            <a:ext cx="12094028" cy="5302566"/>
          </a:xfrm>
          <a:prstGeom prst="rect">
            <a:avLst/>
          </a:prstGeom>
        </p:spPr>
      </p:pic>
      <p:sp>
        <p:nvSpPr>
          <p:cNvPr id="5" name="CuadroTexto 4"/>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 – example 2</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13201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352629282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Connect with HTML</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607785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oop</a:t>
            </a:r>
            <a:endParaRPr lang="en-GB" dirty="0"/>
          </a:p>
        </p:txBody>
      </p:sp>
      <p:sp>
        <p:nvSpPr>
          <p:cNvPr id="3" name="Marcador de contenido 2"/>
          <p:cNvSpPr>
            <a:spLocks noGrp="1"/>
          </p:cNvSpPr>
          <p:nvPr>
            <p:ph idx="1"/>
          </p:nvPr>
        </p:nvSpPr>
        <p:spPr/>
        <p:txBody>
          <a:bodyPr/>
          <a:lstStyle/>
          <a:p>
            <a:r>
              <a:rPr lang="en-GB" dirty="0" smtClean="0">
                <a:hlinkClick r:id="rId2"/>
              </a:rPr>
              <a:t>http://javascript.info/tutorial/oop</a:t>
            </a:r>
            <a:r>
              <a:rPr lang="en-GB" dirty="0" smtClean="0"/>
              <a:t> </a:t>
            </a:r>
          </a:p>
          <a:p>
            <a:endParaRPr lang="en-GB" dirty="0"/>
          </a:p>
          <a:p>
            <a:r>
              <a:rPr lang="en-GB" dirty="0" smtClean="0"/>
              <a:t>The 3 pillars</a:t>
            </a:r>
            <a:endParaRPr lang="en-GB" dirty="0"/>
          </a:p>
        </p:txBody>
      </p:sp>
    </p:spTree>
    <p:extLst>
      <p:ext uri="{BB962C8B-B14F-4D97-AF65-F5344CB8AC3E}">
        <p14:creationId xmlns:p14="http://schemas.microsoft.com/office/powerpoint/2010/main" val="150231174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HEROKU</a:t>
            </a:r>
            <a:endParaRPr lang="en-GB" dirty="0"/>
          </a:p>
        </p:txBody>
      </p:sp>
      <p:sp>
        <p:nvSpPr>
          <p:cNvPr id="3" name="Marcador de contenido 2"/>
          <p:cNvSpPr>
            <a:spLocks noGrp="1"/>
          </p:cNvSpPr>
          <p:nvPr>
            <p:ph idx="1"/>
          </p:nvPr>
        </p:nvSpPr>
        <p:spPr/>
        <p:txBody>
          <a:bodyPr/>
          <a:lstStyle/>
          <a:p>
            <a:r>
              <a:rPr lang="en-GB" dirty="0"/>
              <a:t>https://www.heroku.com/</a:t>
            </a:r>
          </a:p>
        </p:txBody>
      </p:sp>
    </p:spTree>
    <p:extLst>
      <p:ext uri="{BB962C8B-B14F-4D97-AF65-F5344CB8AC3E}">
        <p14:creationId xmlns:p14="http://schemas.microsoft.com/office/powerpoint/2010/main" val="91931020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59169" y="822011"/>
            <a:ext cx="6096000" cy="923330"/>
          </a:xfrm>
          <a:prstGeom prst="rect">
            <a:avLst/>
          </a:prstGeom>
        </p:spPr>
        <p:txBody>
          <a:bodyPr>
            <a:spAutoFit/>
          </a:bodyPr>
          <a:lstStyle/>
          <a:p>
            <a:pPr>
              <a:buFont typeface="+mj-lt"/>
              <a:buAutoNum type="arabicPeriod"/>
            </a:pPr>
            <a:r>
              <a:rPr lang="en-US" b="1" dirty="0">
                <a:solidFill>
                  <a:srgbClr val="222222"/>
                </a:solidFill>
                <a:latin typeface="arial" panose="020B0604020202020204" pitchFamily="34" charset="0"/>
              </a:rPr>
              <a:t>Economics</a:t>
            </a:r>
            <a:r>
              <a:rPr lang="en-US" dirty="0">
                <a:solidFill>
                  <a:srgbClr val="222222"/>
                </a:solidFill>
                <a:latin typeface="arial" panose="020B0604020202020204" pitchFamily="34" charset="0"/>
              </a:rPr>
              <a:t> is the social science that seeks to describe the factors which determine the production, distribution and consumption of goods and services.</a:t>
            </a:r>
            <a:endParaRPr lang="en-US" b="0" i="0" dirty="0">
              <a:solidFill>
                <a:srgbClr val="222222"/>
              </a:solidFill>
              <a:effectLst/>
              <a:latin typeface="arial" panose="020B0604020202020204" pitchFamily="34" charset="0"/>
            </a:endParaRPr>
          </a:p>
        </p:txBody>
      </p:sp>
      <p:sp>
        <p:nvSpPr>
          <p:cNvPr id="5" name="Rectángulo 4"/>
          <p:cNvSpPr/>
          <p:nvPr/>
        </p:nvSpPr>
        <p:spPr>
          <a:xfrm>
            <a:off x="1559169" y="2064658"/>
            <a:ext cx="6096000" cy="1200329"/>
          </a:xfrm>
          <a:prstGeom prst="rect">
            <a:avLst/>
          </a:prstGeom>
        </p:spPr>
        <p:txBody>
          <a:bodyPr>
            <a:spAutoFit/>
          </a:bodyPr>
          <a:lstStyle/>
          <a:p>
            <a:pPr>
              <a:buFont typeface="+mj-lt"/>
              <a:buAutoNum type="arabicPeriod"/>
            </a:pPr>
            <a:r>
              <a:rPr lang="en-US" b="1" dirty="0">
                <a:solidFill>
                  <a:srgbClr val="222222"/>
                </a:solidFill>
                <a:latin typeface="Gotham Light" pitchFamily="50" charset="0"/>
                <a:cs typeface="Gotham Light" pitchFamily="50" charset="0"/>
              </a:rPr>
              <a:t>Economics</a:t>
            </a:r>
            <a:r>
              <a:rPr lang="en-US" dirty="0">
                <a:solidFill>
                  <a:srgbClr val="222222"/>
                </a:solidFill>
                <a:latin typeface="Gotham Light" pitchFamily="50" charset="0"/>
                <a:cs typeface="Gotham Light" pitchFamily="50" charset="0"/>
              </a:rPr>
              <a:t> is the social science that seeks to describe the factors which determine the production, distribution and consumption of goods and services.</a:t>
            </a:r>
            <a:endParaRPr lang="en-US" b="0" i="0" dirty="0">
              <a:solidFill>
                <a:srgbClr val="222222"/>
              </a:solidFill>
              <a:effectLst/>
              <a:latin typeface="Gotham Light" pitchFamily="50" charset="0"/>
              <a:cs typeface="Gotham Light" pitchFamily="50" charset="0"/>
            </a:endParaRPr>
          </a:p>
        </p:txBody>
      </p:sp>
      <p:sp>
        <p:nvSpPr>
          <p:cNvPr id="6" name="Rectángulo 5"/>
          <p:cNvSpPr/>
          <p:nvPr/>
        </p:nvSpPr>
        <p:spPr>
          <a:xfrm>
            <a:off x="1559169" y="3459705"/>
            <a:ext cx="6096000" cy="923330"/>
          </a:xfrm>
          <a:prstGeom prst="rect">
            <a:avLst/>
          </a:prstGeom>
        </p:spPr>
        <p:txBody>
          <a:bodyPr>
            <a:spAutoFit/>
          </a:bodyPr>
          <a:lstStyle/>
          <a:p>
            <a:pPr>
              <a:buFont typeface="+mj-lt"/>
              <a:buAutoNum type="arabicPeriod"/>
            </a:pPr>
            <a:r>
              <a:rPr lang="en-US" b="1" dirty="0">
                <a:solidFill>
                  <a:srgbClr val="222222"/>
                </a:solidFill>
                <a:latin typeface="Archer Book" panose="02000000000000000000" pitchFamily="50" charset="0"/>
              </a:rPr>
              <a:t>Economics</a:t>
            </a:r>
            <a:r>
              <a:rPr lang="en-US" dirty="0">
                <a:solidFill>
                  <a:srgbClr val="222222"/>
                </a:solidFill>
                <a:latin typeface="Archer Book" panose="02000000000000000000" pitchFamily="50" charset="0"/>
              </a:rPr>
              <a:t> is the social science that seeks to describe the factors which determine the production, distribution and consumption of goods and services.</a:t>
            </a:r>
            <a:endParaRPr lang="en-US" b="0" i="0" dirty="0">
              <a:solidFill>
                <a:srgbClr val="222222"/>
              </a:solidFill>
              <a:effectLst/>
              <a:latin typeface="Archer Book" panose="02000000000000000000" pitchFamily="50" charset="0"/>
            </a:endParaRPr>
          </a:p>
        </p:txBody>
      </p:sp>
    </p:spTree>
    <p:extLst>
      <p:ext uri="{BB962C8B-B14F-4D97-AF65-F5344CB8AC3E}">
        <p14:creationId xmlns:p14="http://schemas.microsoft.com/office/powerpoint/2010/main" val="36076725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Resposive</a:t>
            </a:r>
            <a:r>
              <a:rPr lang="en-GB" dirty="0" smtClean="0"/>
              <a:t> web design</a:t>
            </a:r>
            <a:endParaRPr lang="en-GB" dirty="0"/>
          </a:p>
        </p:txBody>
      </p:sp>
      <p:sp>
        <p:nvSpPr>
          <p:cNvPr id="3" name="Marcador de contenido 2"/>
          <p:cNvSpPr>
            <a:spLocks noGrp="1"/>
          </p:cNvSpPr>
          <p:nvPr>
            <p:ph idx="1"/>
          </p:nvPr>
        </p:nvSpPr>
        <p:spPr/>
        <p:txBody>
          <a:bodyPr/>
          <a:lstStyle/>
          <a:p>
            <a:r>
              <a:rPr lang="en-GB" dirty="0">
                <a:hlinkClick r:id="rId2"/>
              </a:rPr>
              <a:t>http://</a:t>
            </a:r>
            <a:r>
              <a:rPr lang="en-GB" dirty="0" smtClean="0">
                <a:hlinkClick r:id="rId2"/>
              </a:rPr>
              <a:t>www.w3schools.com/html/html_responsive.asp</a:t>
            </a:r>
            <a:endParaRPr lang="en-GB" dirty="0" smtClean="0"/>
          </a:p>
          <a:p>
            <a:pPr marL="0" indent="0">
              <a:buNone/>
            </a:pPr>
            <a:endParaRPr lang="en-GB" dirty="0"/>
          </a:p>
          <a:p>
            <a:pPr marL="0" indent="0">
              <a:buNone/>
            </a:pPr>
            <a:r>
              <a:rPr lang="en-GB" dirty="0" smtClean="0"/>
              <a:t>Two main components</a:t>
            </a:r>
          </a:p>
          <a:p>
            <a:r>
              <a:rPr lang="en-GB" dirty="0" smtClean="0"/>
              <a:t>To float things </a:t>
            </a:r>
          </a:p>
          <a:p>
            <a:r>
              <a:rPr lang="en-GB" dirty="0" smtClean="0"/>
              <a:t>And to percentage things</a:t>
            </a:r>
            <a:endParaRPr lang="en-GB" dirty="0"/>
          </a:p>
        </p:txBody>
      </p:sp>
      <p:pic>
        <p:nvPicPr>
          <p:cNvPr id="4"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681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Adobe CC </a:t>
            </a:r>
            <a:r>
              <a:rPr lang="en-GB" dirty="0" err="1" smtClean="0"/>
              <a:t>color</a:t>
            </a:r>
            <a:endParaRPr lang="en-GB" dirty="0"/>
          </a:p>
        </p:txBody>
      </p:sp>
      <p:sp>
        <p:nvSpPr>
          <p:cNvPr id="3" name="Marcador de contenido 2"/>
          <p:cNvSpPr>
            <a:spLocks noGrp="1"/>
          </p:cNvSpPr>
          <p:nvPr>
            <p:ph idx="1"/>
          </p:nvPr>
        </p:nvSpPr>
        <p:spPr/>
        <p:txBody>
          <a:bodyPr/>
          <a:lstStyle/>
          <a:p>
            <a:r>
              <a:rPr lang="en-GB" dirty="0"/>
              <a:t>https://color.adobe.com/es/</a:t>
            </a:r>
          </a:p>
        </p:txBody>
      </p:sp>
    </p:spTree>
    <p:extLst>
      <p:ext uri="{BB962C8B-B14F-4D97-AF65-F5344CB8AC3E}">
        <p14:creationId xmlns:p14="http://schemas.microsoft.com/office/powerpoint/2010/main" val="3859278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http://designmodo.com/startup/</a:t>
            </a:r>
            <a:endParaRPr lang="en-GB" dirty="0"/>
          </a:p>
        </p:txBody>
      </p:sp>
    </p:spTree>
    <p:extLst>
      <p:ext uri="{BB962C8B-B14F-4D97-AF65-F5344CB8AC3E}">
        <p14:creationId xmlns:p14="http://schemas.microsoft.com/office/powerpoint/2010/main" val="854739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0262" y="209483"/>
            <a:ext cx="7578969" cy="650133"/>
          </a:xfrm>
        </p:spPr>
        <p:txBody>
          <a:bodyPr>
            <a:normAutofit/>
          </a:bodyPr>
          <a:lstStyle/>
          <a:p>
            <a:r>
              <a:rPr lang="en-GB" sz="2400" dirty="0" smtClean="0">
                <a:latin typeface="Gotham Light" pitchFamily="50" charset="0"/>
                <a:cs typeface="Gotham Light" pitchFamily="50" charset="0"/>
              </a:rPr>
              <a:t>Form, </a:t>
            </a:r>
            <a:r>
              <a:rPr lang="en-GB" sz="2400" dirty="0" err="1" smtClean="0">
                <a:latin typeface="Gotham Light" pitchFamily="50" charset="0"/>
                <a:cs typeface="Gotham Light" pitchFamily="50" charset="0"/>
              </a:rPr>
              <a:t>imput</a:t>
            </a:r>
            <a:r>
              <a:rPr lang="en-GB" sz="2400" dirty="0" smtClean="0">
                <a:latin typeface="Gotham Light" pitchFamily="50" charset="0"/>
                <a:cs typeface="Gotham Light" pitchFamily="50" charset="0"/>
              </a:rPr>
              <a:t> element  --- action , type attribute</a:t>
            </a:r>
            <a:endParaRPr lang="en-GB" sz="2400" dirty="0">
              <a:latin typeface="Gotham Light" pitchFamily="50" charset="0"/>
              <a:cs typeface="Gotham Light" pitchFamily="50" charset="0"/>
            </a:endParaRPr>
          </a:p>
        </p:txBody>
      </p:sp>
      <p:sp>
        <p:nvSpPr>
          <p:cNvPr id="5" name="Rectángulo 4"/>
          <p:cNvSpPr/>
          <p:nvPr/>
        </p:nvSpPr>
        <p:spPr>
          <a:xfrm>
            <a:off x="674077" y="968506"/>
            <a:ext cx="5503985" cy="5678478"/>
          </a:xfrm>
          <a:prstGeom prst="rect">
            <a:avLst/>
          </a:prstGeom>
        </p:spPr>
        <p:txBody>
          <a:bodyPr wrap="square">
            <a:spAutoFit/>
          </a:bodyPr>
          <a:lstStyle/>
          <a:p>
            <a:r>
              <a:rPr lang="en-GB" sz="1100" dirty="0">
                <a:latin typeface="Gotham Light" pitchFamily="50" charset="0"/>
                <a:cs typeface="Gotham Light" pitchFamily="50" charset="0"/>
              </a:rPr>
              <a:t>&lt;!DOCTYPE html&gt;</a:t>
            </a:r>
          </a:p>
          <a:p>
            <a:r>
              <a:rPr lang="en-GB" sz="1100" dirty="0">
                <a:latin typeface="Gotham Light" pitchFamily="50" charset="0"/>
                <a:cs typeface="Gotham Light" pitchFamily="50" charset="0"/>
              </a:rPr>
              <a:t>&lt;html&gt;</a:t>
            </a:r>
          </a:p>
          <a:p>
            <a:r>
              <a:rPr lang="en-GB" sz="1100" dirty="0">
                <a:latin typeface="Gotham Light" pitchFamily="50" charset="0"/>
                <a:cs typeface="Gotham Light" pitchFamily="50" charset="0"/>
              </a:rPr>
              <a:t>&lt;body&gt;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&lt;form action="</a:t>
            </a:r>
            <a:r>
              <a:rPr lang="en-GB" sz="1100" dirty="0" err="1">
                <a:latin typeface="Gotham Light" pitchFamily="50" charset="0"/>
                <a:cs typeface="Gotham Light" pitchFamily="50" charset="0"/>
              </a:rPr>
              <a:t>action_page.php</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&lt;legend&gt;Personal information:&lt;/legend&gt;</a:t>
            </a:r>
          </a:p>
          <a:p>
            <a:r>
              <a:rPr lang="en-GB" sz="1100" dirty="0">
                <a:latin typeface="Gotham Light" pitchFamily="50" charset="0"/>
                <a:cs typeface="Gotham Light" pitchFamily="50" charset="0"/>
              </a:rPr>
              <a:t>First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firstname</a:t>
            </a:r>
            <a:r>
              <a:rPr lang="en-GB" sz="1100" dirty="0">
                <a:latin typeface="Gotham Light" pitchFamily="50" charset="0"/>
                <a:cs typeface="Gotham Light" pitchFamily="50" charset="0"/>
              </a:rPr>
              <a:t>" value="Mickey"&gt;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Last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lastname</a:t>
            </a:r>
            <a:r>
              <a:rPr lang="en-GB" sz="1100" dirty="0">
                <a:latin typeface="Gotham Light" pitchFamily="50" charset="0"/>
                <a:cs typeface="Gotham Light" pitchFamily="50" charset="0"/>
              </a:rPr>
              <a:t>" value="Mouse"&gt;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type="submit" value="Submit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&lt;select name="cars"&gt;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volvo</a:t>
            </a:r>
            <a:r>
              <a:rPr lang="en-GB" sz="1100" dirty="0">
                <a:latin typeface="Gotham Light" pitchFamily="50" charset="0"/>
                <a:cs typeface="Gotham Light" pitchFamily="50" charset="0"/>
              </a:rPr>
              <a:t>"&gt;Volvo&lt;/option&gt;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saab</a:t>
            </a:r>
            <a:r>
              <a:rPr lang="en-GB" sz="1100" dirty="0">
                <a:latin typeface="Gotham Light" pitchFamily="50" charset="0"/>
                <a:cs typeface="Gotham Light" pitchFamily="50" charset="0"/>
              </a:rPr>
              <a:t>"&gt;Saab&lt;/option&gt;</a:t>
            </a:r>
          </a:p>
          <a:p>
            <a:r>
              <a:rPr lang="en-GB" sz="1100" dirty="0">
                <a:latin typeface="Gotham Light" pitchFamily="50" charset="0"/>
                <a:cs typeface="Gotham Light" pitchFamily="50" charset="0"/>
              </a:rPr>
              <a:t>&lt;option value="fiat"&gt;Fiat&lt;/option&gt;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audi</a:t>
            </a:r>
            <a:r>
              <a:rPr lang="en-GB" sz="1100" dirty="0">
                <a:latin typeface="Gotham Light" pitchFamily="50" charset="0"/>
                <a:cs typeface="Gotham Light" pitchFamily="50" charset="0"/>
              </a:rPr>
              <a:t>"&gt;Audi&lt;/option&gt;</a:t>
            </a:r>
          </a:p>
          <a:p>
            <a:r>
              <a:rPr lang="en-GB" sz="1100" dirty="0">
                <a:latin typeface="Gotham Light" pitchFamily="50" charset="0"/>
                <a:cs typeface="Gotham Light" pitchFamily="50" charset="0"/>
              </a:rPr>
              <a:t>&lt;/select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 name="message" rows="10" cols="30"&gt;</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The cat was playing in the garden.</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&gt;</a:t>
            </a:r>
            <a:endParaRPr lang="en-GB" sz="1100" dirty="0">
              <a:latin typeface="Gotham Light" pitchFamily="50" charset="0"/>
              <a:cs typeface="Gotham Light" pitchFamily="50" charset="0"/>
            </a:endParaRPr>
          </a:p>
          <a:p>
            <a:endParaRPr lang="en-GB" sz="1100" dirty="0" smtClean="0">
              <a:latin typeface="Gotham Light" pitchFamily="50" charset="0"/>
              <a:cs typeface="Gotham Light" pitchFamily="50" charset="0"/>
            </a:endParaRPr>
          </a:p>
          <a:p>
            <a:r>
              <a:rPr lang="en-US" sz="1100" dirty="0">
                <a:latin typeface="Gotham Light" pitchFamily="50" charset="0"/>
                <a:cs typeface="Gotham Light" pitchFamily="50" charset="0"/>
              </a:rPr>
              <a:t>&lt;button type="button" </a:t>
            </a:r>
            <a:r>
              <a:rPr lang="en-US" sz="1100" dirty="0" err="1">
                <a:latin typeface="Gotham Light" pitchFamily="50" charset="0"/>
                <a:cs typeface="Gotham Light" pitchFamily="50" charset="0"/>
              </a:rPr>
              <a:t>onclick</a:t>
            </a:r>
            <a:r>
              <a:rPr lang="en-US" sz="1100" dirty="0">
                <a:latin typeface="Gotham Light" pitchFamily="50" charset="0"/>
                <a:cs typeface="Gotham Light" pitchFamily="50" charset="0"/>
              </a:rPr>
              <a:t>="alert('Hello World!')"&gt;Click Me!&lt;/button&gt;</a:t>
            </a:r>
            <a:endParaRPr lang="en-GB" sz="1100" dirty="0" smtClean="0">
              <a:latin typeface="Gotham Light" pitchFamily="50" charset="0"/>
              <a:cs typeface="Gotham Light" pitchFamily="50" charset="0"/>
            </a:endParaRP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&lt;/form&gt;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&lt;/body&gt;</a:t>
            </a:r>
          </a:p>
          <a:p>
            <a:r>
              <a:rPr lang="en-GB" sz="1100" dirty="0">
                <a:latin typeface="Gotham Light" pitchFamily="50" charset="0"/>
                <a:cs typeface="Gotham Light" pitchFamily="50" charset="0"/>
              </a:rPr>
              <a:t>&lt;/html&gt;</a:t>
            </a:r>
          </a:p>
        </p:txBody>
      </p:sp>
      <p:sp>
        <p:nvSpPr>
          <p:cNvPr id="6" name="Rectángulo 5"/>
          <p:cNvSpPr/>
          <p:nvPr/>
        </p:nvSpPr>
        <p:spPr>
          <a:xfrm>
            <a:off x="5961185" y="1499421"/>
            <a:ext cx="5691554" cy="2308324"/>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form</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action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action_page.php</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method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"GET"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target=</a:t>
            </a:r>
            <a:r>
              <a:rPr lang="es-CO" dirty="0">
                <a:solidFill>
                  <a:srgbClr val="0000CD"/>
                </a:solidFill>
                <a:latin typeface="Consolas" panose="020B0609020204030204" pitchFamily="49" charset="0"/>
              </a:rPr>
              <a:t>"_</a:t>
            </a:r>
            <a:r>
              <a:rPr lang="es-CO" dirty="0" err="1">
                <a:solidFill>
                  <a:srgbClr val="0000CD"/>
                </a:solidFill>
                <a:latin typeface="Consolas" panose="020B0609020204030204" pitchFamily="49" charset="0"/>
              </a:rPr>
              <a:t>blank</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accept-charset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"UTF-8"</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enctype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application</a:t>
            </a:r>
            <a:r>
              <a:rPr lang="es-CO" dirty="0">
                <a:solidFill>
                  <a:srgbClr val="0000CD"/>
                </a:solidFill>
                <a:latin typeface="Consolas" panose="020B0609020204030204" pitchFamily="49" charset="0"/>
              </a:rPr>
              <a:t>/x-www-</a:t>
            </a:r>
            <a:r>
              <a:rPr lang="es-CO" dirty="0" err="1">
                <a:solidFill>
                  <a:srgbClr val="0000CD"/>
                </a:solidFill>
                <a:latin typeface="Consolas" panose="020B0609020204030204" pitchFamily="49" charset="0"/>
              </a:rPr>
              <a:t>form</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urlencoded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autocomplete=</a:t>
            </a:r>
            <a:r>
              <a:rPr lang="es-CO" dirty="0">
                <a:solidFill>
                  <a:srgbClr val="0000CD"/>
                </a:solidFill>
                <a:latin typeface="Consolas" panose="020B0609020204030204" pitchFamily="49" charset="0"/>
              </a:rPr>
              <a:t>"off"</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novalidate</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i="1" dirty="0" err="1">
                <a:solidFill>
                  <a:srgbClr val="000000"/>
                </a:solidFill>
                <a:latin typeface="Consolas" panose="020B0609020204030204" pitchFamily="49" charset="0"/>
              </a:rPr>
              <a:t>form</a:t>
            </a:r>
            <a:r>
              <a:rPr lang="es-CO" i="1" dirty="0">
                <a:solidFill>
                  <a:srgbClr val="000000"/>
                </a:solidFill>
                <a:latin typeface="Consolas" panose="020B0609020204030204" pitchFamily="49" charset="0"/>
              </a:rPr>
              <a:t> </a:t>
            </a:r>
            <a:r>
              <a:rPr lang="es-CO" i="1" dirty="0" err="1">
                <a:solidFill>
                  <a:srgbClr val="000000"/>
                </a:solidFill>
                <a:latin typeface="Consolas" panose="020B0609020204030204" pitchFamily="49" charset="0"/>
              </a:rPr>
              <a:t>elements</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form</a:t>
            </a:r>
            <a:r>
              <a:rPr lang="es-CO" dirty="0">
                <a:solidFill>
                  <a:srgbClr val="0000FF"/>
                </a:solidFill>
                <a:latin typeface="Consolas" panose="020B0609020204030204" pitchFamily="49" charset="0"/>
              </a:rPr>
              <a:t>&gt;</a:t>
            </a:r>
            <a:endParaRPr lang="en-GB" dirty="0"/>
          </a:p>
        </p:txBody>
      </p:sp>
      <p:pic>
        <p:nvPicPr>
          <p:cNvPr id="7"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260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Forms – new elements</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2714358985"/>
              </p:ext>
            </p:extLst>
          </p:nvPr>
        </p:nvGraphicFramePr>
        <p:xfrm>
          <a:off x="1444882" y="1690688"/>
          <a:ext cx="6652820" cy="4351338"/>
        </p:xfrm>
        <a:graphic>
          <a:graphicData uri="http://schemas.openxmlformats.org/drawingml/2006/table">
            <a:tbl>
              <a:tblPr/>
              <a:tblGrid>
                <a:gridCol w="3326410"/>
                <a:gridCol w="3326410"/>
              </a:tblGrid>
              <a:tr h="284667">
                <a:tc>
                  <a:txBody>
                    <a:bodyPr/>
                    <a:lstStyle/>
                    <a:p>
                      <a:pPr algn="l" fontAlgn="t"/>
                      <a:r>
                        <a:rPr lang="es-CO" sz="1200">
                          <a:effectLst/>
                        </a:rPr>
                        <a:t>Tag</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2"/>
                        </a:rPr>
                        <a:t>&lt;form&gt;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HTML form for user input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3"/>
                        </a:rPr>
                        <a:t>&lt;input&gt;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input control</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4"/>
                        </a:rPr>
                        <a:t>&lt;textarea&gt;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 multiline input control (text area)</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5"/>
                        </a:rPr>
                        <a:t>&lt;label&gt;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label for an &lt;input&gt;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6"/>
                        </a:rPr>
                        <a:t>&lt;fieldset&gt;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Groups related elements in a form</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7"/>
                        </a:rPr>
                        <a:t>&lt;legend&gt;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caption for a &lt;fieldset&gt;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8"/>
                        </a:rPr>
                        <a:t>&lt;select&gt;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467667">
                <a:tc>
                  <a:txBody>
                    <a:bodyPr/>
                    <a:lstStyle/>
                    <a:p>
                      <a:pPr fontAlgn="t"/>
                      <a:r>
                        <a:rPr lang="es-CO" sz="1200" u="sng">
                          <a:solidFill>
                            <a:srgbClr val="333333"/>
                          </a:solidFill>
                          <a:effectLst/>
                          <a:hlinkClick r:id="rId9"/>
                        </a:rPr>
                        <a:t>&lt;optgroup&gt;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group of related options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10"/>
                        </a:rPr>
                        <a:t>&lt;option&gt;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an option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1"/>
                        </a:rPr>
                        <a:t>&lt;button&gt;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clickable button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467667">
                <a:tc>
                  <a:txBody>
                    <a:bodyPr/>
                    <a:lstStyle/>
                    <a:p>
                      <a:pPr fontAlgn="t"/>
                      <a:r>
                        <a:rPr lang="es-CO" sz="1200" u="sng">
                          <a:solidFill>
                            <a:srgbClr val="333333"/>
                          </a:solidFill>
                          <a:effectLst/>
                          <a:hlinkClick r:id="rId12"/>
                        </a:rPr>
                        <a:t>&lt;datalist&gt;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Specifies a list of pre-defined options for input controls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3"/>
                        </a:rPr>
                        <a:t>&lt;keygen&gt;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key-pair generator field (for forms)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dirty="0">
                          <a:solidFill>
                            <a:srgbClr val="333333"/>
                          </a:solidFill>
                          <a:effectLst/>
                          <a:hlinkClick r:id="rId14"/>
                        </a:rPr>
                        <a:t>&lt;output&gt;</a:t>
                      </a:r>
                      <a:endParaRPr lang="es-CO" sz="1200" dirty="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result of a calculation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5" name="Rectángulo 4"/>
          <p:cNvSpPr/>
          <p:nvPr/>
        </p:nvSpPr>
        <p:spPr>
          <a:xfrm>
            <a:off x="8335108" y="1795533"/>
            <a:ext cx="3985846" cy="4247317"/>
          </a:xfrm>
          <a:prstGeom prst="rect">
            <a:avLst/>
          </a:prstGeom>
        </p:spPr>
        <p:txBody>
          <a:bodyPr wrap="square">
            <a:spAutoFit/>
          </a:bodyPr>
          <a:lstStyle/>
          <a:p>
            <a:r>
              <a:rPr lang="en-US" dirty="0">
                <a:solidFill>
                  <a:srgbClr val="333333"/>
                </a:solidFill>
                <a:latin typeface="Verdana" panose="020B0604030504040204" pitchFamily="34" charset="0"/>
              </a:rPr>
              <a:t>HTML5 added several new input types:</a:t>
            </a:r>
          </a:p>
          <a:p>
            <a:pPr>
              <a:buFont typeface="Arial" panose="020B0604020202020204" pitchFamily="34" charset="0"/>
              <a:buChar char="•"/>
            </a:pPr>
            <a:r>
              <a:rPr lang="en-US" dirty="0">
                <a:solidFill>
                  <a:srgbClr val="333333"/>
                </a:solidFill>
                <a:latin typeface="Verdana" panose="020B0604030504040204" pitchFamily="34" charset="0"/>
              </a:rPr>
              <a:t>color</a:t>
            </a:r>
          </a:p>
          <a:p>
            <a:pPr>
              <a:buFont typeface="Arial" panose="020B0604020202020204" pitchFamily="34" charset="0"/>
              <a:buChar char="•"/>
            </a:pPr>
            <a:r>
              <a:rPr lang="en-US" dirty="0">
                <a:solidFill>
                  <a:srgbClr val="333333"/>
                </a:solidFill>
                <a:latin typeface="Verdana" panose="020B0604030504040204" pitchFamily="34" charset="0"/>
              </a:rPr>
              <a:t>date</a:t>
            </a:r>
          </a:p>
          <a:p>
            <a:pPr>
              <a:buFont typeface="Arial" panose="020B0604020202020204" pitchFamily="34" charset="0"/>
              <a:buChar char="•"/>
            </a:pPr>
            <a:r>
              <a:rPr lang="en-US" dirty="0" err="1">
                <a:solidFill>
                  <a:srgbClr val="333333"/>
                </a:solidFill>
                <a:latin typeface="Verdana" panose="020B0604030504040204" pitchFamily="34" charset="0"/>
              </a:rPr>
              <a:t>datetime</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err="1">
                <a:solidFill>
                  <a:srgbClr val="333333"/>
                </a:solidFill>
                <a:latin typeface="Verdana" panose="020B0604030504040204" pitchFamily="34" charset="0"/>
              </a:rPr>
              <a:t>datetime</a:t>
            </a:r>
            <a:r>
              <a:rPr lang="en-US" dirty="0">
                <a:solidFill>
                  <a:srgbClr val="333333"/>
                </a:solidFill>
                <a:latin typeface="Verdana" panose="020B0604030504040204" pitchFamily="34" charset="0"/>
              </a:rPr>
              <a:t>-local</a:t>
            </a:r>
          </a:p>
          <a:p>
            <a:pPr>
              <a:buFont typeface="Arial" panose="020B0604020202020204" pitchFamily="34" charset="0"/>
              <a:buChar char="•"/>
            </a:pPr>
            <a:r>
              <a:rPr lang="en-US" dirty="0">
                <a:solidFill>
                  <a:srgbClr val="333333"/>
                </a:solidFill>
                <a:latin typeface="Verdana" panose="020B0604030504040204" pitchFamily="34" charset="0"/>
              </a:rPr>
              <a:t>email</a:t>
            </a:r>
          </a:p>
          <a:p>
            <a:pPr>
              <a:buFont typeface="Arial" panose="020B0604020202020204" pitchFamily="34" charset="0"/>
              <a:buChar char="•"/>
            </a:pPr>
            <a:r>
              <a:rPr lang="en-US" dirty="0">
                <a:solidFill>
                  <a:srgbClr val="333333"/>
                </a:solidFill>
                <a:latin typeface="Verdana" panose="020B0604030504040204" pitchFamily="34" charset="0"/>
              </a:rPr>
              <a:t>month</a:t>
            </a:r>
          </a:p>
          <a:p>
            <a:pPr>
              <a:buFont typeface="Arial" panose="020B0604020202020204" pitchFamily="34" charset="0"/>
              <a:buChar char="•"/>
            </a:pPr>
            <a:r>
              <a:rPr lang="en-US" dirty="0">
                <a:solidFill>
                  <a:srgbClr val="333333"/>
                </a:solidFill>
                <a:latin typeface="Verdana" panose="020B0604030504040204" pitchFamily="34" charset="0"/>
              </a:rPr>
              <a:t>number</a:t>
            </a:r>
          </a:p>
          <a:p>
            <a:pPr>
              <a:buFont typeface="Arial" panose="020B0604020202020204" pitchFamily="34" charset="0"/>
              <a:buChar char="•"/>
            </a:pPr>
            <a:r>
              <a:rPr lang="en-US" dirty="0">
                <a:solidFill>
                  <a:srgbClr val="333333"/>
                </a:solidFill>
                <a:latin typeface="Verdana" panose="020B0604030504040204" pitchFamily="34" charset="0"/>
              </a:rPr>
              <a:t>range</a:t>
            </a:r>
          </a:p>
          <a:p>
            <a:pPr>
              <a:buFont typeface="Arial" panose="020B0604020202020204" pitchFamily="34" charset="0"/>
              <a:buChar char="•"/>
            </a:pPr>
            <a:r>
              <a:rPr lang="en-US" dirty="0">
                <a:solidFill>
                  <a:srgbClr val="333333"/>
                </a:solidFill>
                <a:latin typeface="Verdana" panose="020B0604030504040204" pitchFamily="34" charset="0"/>
              </a:rPr>
              <a:t>search</a:t>
            </a:r>
          </a:p>
          <a:p>
            <a:pPr>
              <a:buFont typeface="Arial" panose="020B0604020202020204" pitchFamily="34" charset="0"/>
              <a:buChar char="•"/>
            </a:pPr>
            <a:r>
              <a:rPr lang="en-US" dirty="0" err="1">
                <a:solidFill>
                  <a:srgbClr val="333333"/>
                </a:solidFill>
                <a:latin typeface="Verdana" panose="020B0604030504040204" pitchFamily="34" charset="0"/>
              </a:rPr>
              <a:t>tel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time</a:t>
            </a:r>
          </a:p>
          <a:p>
            <a:pPr>
              <a:buFont typeface="Arial" panose="020B0604020202020204" pitchFamily="34" charset="0"/>
              <a:buChar char="•"/>
            </a:pPr>
            <a:r>
              <a:rPr lang="en-US" dirty="0" err="1">
                <a:solidFill>
                  <a:srgbClr val="333333"/>
                </a:solidFill>
                <a:latin typeface="Verdana" panose="020B0604030504040204" pitchFamily="34" charset="0"/>
              </a:rPr>
              <a:t>url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week</a:t>
            </a:r>
            <a:endParaRPr lang="en-US" b="0" i="0" dirty="0">
              <a:solidFill>
                <a:srgbClr val="333333"/>
              </a:solidFill>
              <a:effectLst/>
              <a:latin typeface="Verdana" panose="020B0604030504040204" pitchFamily="34" charset="0"/>
            </a:endParaRPr>
          </a:p>
        </p:txBody>
      </p:sp>
      <p:pic>
        <p:nvPicPr>
          <p:cNvPr id="6" name="Picture 2" descr="http://red-team-design.com/wp-content/uploads/2011/01/css3-html5-logo-initial.png"/>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616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5027" y="29449"/>
            <a:ext cx="11353800" cy="1325563"/>
          </a:xfrm>
        </p:spPr>
        <p:txBody>
          <a:bodyPr/>
          <a:lstStyle/>
          <a:p>
            <a:r>
              <a:rPr lang="en-US" dirty="0" smtClean="0"/>
              <a:t>&lt;canvas&gt;  and &lt;</a:t>
            </a:r>
            <a:r>
              <a:rPr lang="en-US" dirty="0" err="1" smtClean="0"/>
              <a:t>svg</a:t>
            </a:r>
            <a:r>
              <a:rPr lang="en-US" dirty="0" smtClean="0"/>
              <a:t>&gt; --- a container for graphics  </a:t>
            </a:r>
            <a:endParaRPr lang="en-US" dirty="0"/>
          </a:p>
        </p:txBody>
      </p:sp>
      <p:sp>
        <p:nvSpPr>
          <p:cNvPr id="4" name="Rectángulo 3"/>
          <p:cNvSpPr/>
          <p:nvPr/>
        </p:nvSpPr>
        <p:spPr>
          <a:xfrm>
            <a:off x="5823439" y="1355012"/>
            <a:ext cx="6096000" cy="5078313"/>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svg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"130"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"500"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linearGradient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id=</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x2=</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y2=</a:t>
            </a:r>
            <a:r>
              <a:rPr lang="es-CO" dirty="0">
                <a:solidFill>
                  <a:srgbClr val="0000CD"/>
                </a:solidFill>
                <a:latin typeface="Consolas" panose="020B0609020204030204" pitchFamily="49" charset="0"/>
              </a:rPr>
              <a:t>"0%"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(255,255,0);stop-opacity:1"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(255,0,0);stop-opacity:1"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linearGradient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ellipse</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cx=</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"70"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rx</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"85"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text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ffffff</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font-size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Verdana</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a:t>
            </a:r>
            <a:r>
              <a:rPr lang="es-CO" dirty="0">
                <a:solidFill>
                  <a:srgbClr val="0000CD"/>
                </a:solidFill>
                <a:latin typeface="Consolas" panose="020B0609020204030204" pitchFamily="49" charset="0"/>
              </a:rPr>
              <a:t>"50"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a:t>
            </a:r>
            <a:r>
              <a:rPr lang="es-CO" dirty="0">
                <a:solidFill>
                  <a:srgbClr val="0000CD"/>
                </a:solidFill>
                <a:latin typeface="Consolas" panose="020B0609020204030204" pitchFamily="49" charset="0"/>
              </a:rPr>
              <a:t>"86"</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SVG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text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Sorry</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inline</a:t>
            </a:r>
            <a:r>
              <a:rPr lang="es-CO" dirty="0">
                <a:solidFill>
                  <a:srgbClr val="000000"/>
                </a:solidFill>
                <a:latin typeface="Consolas" panose="020B0609020204030204" pitchFamily="49" charset="0"/>
              </a:rPr>
              <a:t> SVG.</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svg</a:t>
            </a:r>
            <a:r>
              <a:rPr lang="es-CO" dirty="0">
                <a:solidFill>
                  <a:srgbClr val="0000FF"/>
                </a:solidFill>
                <a:latin typeface="Consolas" panose="020B0609020204030204" pitchFamily="49" charset="0"/>
              </a:rPr>
              <a:t>&gt;</a:t>
            </a:r>
            <a:r>
              <a:rPr lang="es-CO" dirty="0"/>
              <a:t/>
            </a:r>
            <a:br>
              <a:rPr lang="es-CO" dirty="0"/>
            </a:br>
            <a:endParaRPr lang="en-GB" dirty="0"/>
          </a:p>
        </p:txBody>
      </p:sp>
      <p:sp>
        <p:nvSpPr>
          <p:cNvPr id="6" name="Rectángulo 5"/>
          <p:cNvSpPr/>
          <p:nvPr/>
        </p:nvSpPr>
        <p:spPr>
          <a:xfrm>
            <a:off x="235927" y="1318987"/>
            <a:ext cx="6096000" cy="4893647"/>
          </a:xfrm>
          <a:prstGeom prst="rect">
            <a:avLst/>
          </a:prstGeom>
        </p:spPr>
        <p:txBody>
          <a:bodyPr>
            <a:spAutoFit/>
          </a:bodyPr>
          <a:lstStyle/>
          <a:p>
            <a:r>
              <a:rPr lang="en-GB" sz="1600" dirty="0">
                <a:latin typeface="Gotham Light" pitchFamily="50" charset="0"/>
                <a:cs typeface="Gotham Light" pitchFamily="50" charset="0"/>
              </a:rPr>
              <a:t>&lt;!DOCTYPE html&gt;</a:t>
            </a:r>
          </a:p>
          <a:p>
            <a:r>
              <a:rPr lang="en-GB" sz="1600" dirty="0">
                <a:latin typeface="Gotham Light" pitchFamily="50" charset="0"/>
                <a:cs typeface="Gotham Light" pitchFamily="50" charset="0"/>
              </a:rPr>
              <a:t>&lt;html&gt;</a:t>
            </a:r>
          </a:p>
          <a:p>
            <a:r>
              <a:rPr lang="en-GB" sz="1600" dirty="0">
                <a:latin typeface="Gotham Light" pitchFamily="50" charset="0"/>
                <a:cs typeface="Gotham Light" pitchFamily="50" charset="0"/>
              </a:rPr>
              <a:t>&lt;body&gt;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&lt;canvas id="</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 width="200" height="100" style="border:1px solid #d3d3d3;"&gt;</a:t>
            </a:r>
          </a:p>
          <a:p>
            <a:r>
              <a:rPr lang="en-GB" sz="1600" dirty="0">
                <a:latin typeface="Gotham Light" pitchFamily="50" charset="0"/>
                <a:cs typeface="Gotham Light" pitchFamily="50" charset="0"/>
              </a:rPr>
              <a:t>Your browser does not support the HTML5 canvas tag.&lt;/canvas&gt;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&lt;script&gt;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c = </a:t>
            </a:r>
            <a:r>
              <a:rPr lang="en-GB" sz="1600" dirty="0" err="1">
                <a:latin typeface="Gotham Light" pitchFamily="50" charset="0"/>
                <a:cs typeface="Gotham Light" pitchFamily="50" charset="0"/>
              </a:rPr>
              <a:t>document.getElementById</a:t>
            </a:r>
            <a:r>
              <a:rPr lang="en-GB" sz="1600" dirty="0">
                <a:latin typeface="Gotham Light" pitchFamily="50" charset="0"/>
                <a:cs typeface="Gotham Light" pitchFamily="50" charset="0"/>
              </a:rPr>
              <a:t>("</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a:t>
            </a:r>
            <a:r>
              <a:rPr lang="en-GB" sz="1600" dirty="0" err="1">
                <a:latin typeface="Gotham Light" pitchFamily="50" charset="0"/>
                <a:cs typeface="Gotham Light" pitchFamily="50" charset="0"/>
              </a:rPr>
              <a:t>ctx</a:t>
            </a:r>
            <a:r>
              <a:rPr lang="en-GB" sz="1600" dirty="0">
                <a:latin typeface="Gotham Light" pitchFamily="50" charset="0"/>
                <a:cs typeface="Gotham Light" pitchFamily="50" charset="0"/>
              </a:rPr>
              <a:t> = </a:t>
            </a:r>
            <a:r>
              <a:rPr lang="en-GB" sz="1600" dirty="0" err="1">
                <a:latin typeface="Gotham Light" pitchFamily="50" charset="0"/>
                <a:cs typeface="Gotham Light" pitchFamily="50" charset="0"/>
              </a:rPr>
              <a:t>c.getContext</a:t>
            </a:r>
            <a:r>
              <a:rPr lang="en-GB" sz="1600" dirty="0">
                <a:latin typeface="Gotham Light" pitchFamily="50" charset="0"/>
                <a:cs typeface="Gotham Light" pitchFamily="50" charset="0"/>
              </a:rPr>
              <a:t>("2d");</a:t>
            </a:r>
          </a:p>
          <a:p>
            <a:r>
              <a:rPr lang="en-GB" sz="1600" dirty="0" err="1">
                <a:latin typeface="Gotham Light" pitchFamily="50" charset="0"/>
                <a:cs typeface="Gotham Light" pitchFamily="50" charset="0"/>
              </a:rPr>
              <a:t>ctx.beginPath</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ctx.arc(95,50,40,0,2*</a:t>
            </a:r>
            <a:r>
              <a:rPr lang="en-GB" sz="1600" dirty="0" err="1">
                <a:latin typeface="Gotham Light" pitchFamily="50" charset="0"/>
                <a:cs typeface="Gotham Light" pitchFamily="50" charset="0"/>
              </a:rPr>
              <a:t>Math.PI</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ctx.stroke</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&lt;/script&gt; </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&lt;/body&gt;</a:t>
            </a:r>
          </a:p>
          <a:p>
            <a:r>
              <a:rPr lang="en-GB" sz="1600" dirty="0">
                <a:latin typeface="Gotham Light" pitchFamily="50" charset="0"/>
                <a:cs typeface="Gotham Light" pitchFamily="50" charset="0"/>
              </a:rPr>
              <a:t>&lt;/html&gt;</a:t>
            </a:r>
          </a:p>
        </p:txBody>
      </p:sp>
    </p:spTree>
    <p:extLst>
      <p:ext uri="{BB962C8B-B14F-4D97-AF65-F5344CB8AC3E}">
        <p14:creationId xmlns:p14="http://schemas.microsoft.com/office/powerpoint/2010/main" val="1243220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&lt;header&gt;</a:t>
            </a:r>
          </a:p>
          <a:p>
            <a:r>
              <a:rPr lang="en-GB" dirty="0" smtClean="0"/>
              <a:t>&lt;section&gt;</a:t>
            </a:r>
          </a:p>
          <a:p>
            <a:r>
              <a:rPr lang="en-GB" dirty="0" smtClean="0"/>
              <a:t>&lt;footer&gt;</a:t>
            </a:r>
          </a:p>
          <a:p>
            <a:r>
              <a:rPr lang="en-GB" dirty="0" smtClean="0"/>
              <a:t>&lt;aside&gt;</a:t>
            </a:r>
            <a:endParaRPr lang="en-GB" dirty="0"/>
          </a:p>
        </p:txBody>
      </p:sp>
      <p:sp>
        <p:nvSpPr>
          <p:cNvPr id="4" name="Rectángulo 3"/>
          <p:cNvSpPr/>
          <p:nvPr/>
        </p:nvSpPr>
        <p:spPr>
          <a:xfrm>
            <a:off x="838200" y="4001294"/>
            <a:ext cx="3729226" cy="646331"/>
          </a:xfrm>
          <a:prstGeom prst="rect">
            <a:avLst/>
          </a:prstGeom>
        </p:spPr>
        <p:txBody>
          <a:bodyPr wrap="none">
            <a:spAutoFit/>
          </a:bodyPr>
          <a:lstStyle/>
          <a:p>
            <a:r>
              <a:rPr lang="en-GB" dirty="0" smtClean="0">
                <a:hlinkClick r:id="rId2"/>
              </a:rPr>
              <a:t>https://github.com/afarkas/html5shiv</a:t>
            </a:r>
            <a:endParaRPr lang="en-GB" dirty="0" smtClean="0"/>
          </a:p>
          <a:p>
            <a:r>
              <a:rPr lang="es-CO" dirty="0">
                <a:hlinkClick r:id="rId3" tooltip="http://html5boilerplate.com/"/>
              </a:rPr>
              <a:t>http://html5boilerplate.com/</a:t>
            </a:r>
            <a:endParaRPr lang="en-GB" dirty="0"/>
          </a:p>
        </p:txBody>
      </p:sp>
    </p:spTree>
    <p:extLst>
      <p:ext uri="{BB962C8B-B14F-4D97-AF65-F5344CB8AC3E}">
        <p14:creationId xmlns:p14="http://schemas.microsoft.com/office/powerpoint/2010/main" val="4294745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p:cNvGrpSpPr/>
          <p:nvPr/>
        </p:nvGrpSpPr>
        <p:grpSpPr>
          <a:xfrm>
            <a:off x="3672114" y="1233714"/>
            <a:ext cx="4310743" cy="2270888"/>
            <a:chOff x="3164114" y="885371"/>
            <a:chExt cx="5551714" cy="2924628"/>
          </a:xfrm>
        </p:grpSpPr>
        <p:sp>
          <p:nvSpPr>
            <p:cNvPr id="4" name="Rectángulo 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 name="Rectángulo 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 name="Rectángulo 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7" name="Rectángulo 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8" name="CuadroTexto 7"/>
          <p:cNvSpPr txBox="1"/>
          <p:nvPr/>
        </p:nvSpPr>
        <p:spPr>
          <a:xfrm>
            <a:off x="8191350" y="1302137"/>
            <a:ext cx="3797450" cy="1477328"/>
          </a:xfrm>
          <a:prstGeom prst="rect">
            <a:avLst/>
          </a:prstGeom>
          <a:noFill/>
        </p:spPr>
        <p:txBody>
          <a:bodyPr wrap="square" rtlCol="0">
            <a:spAutoFit/>
          </a:bodyPr>
          <a:lstStyle/>
          <a:p>
            <a:r>
              <a:rPr lang="en-GB" dirty="0" smtClean="0"/>
              <a:t>You can give orders to the boxes</a:t>
            </a:r>
          </a:p>
          <a:p>
            <a:endParaRPr lang="en-GB" dirty="0"/>
          </a:p>
          <a:p>
            <a:r>
              <a:rPr lang="en-GB" dirty="0" smtClean="0"/>
              <a:t>It work with tags that contain tags &lt;/&gt;</a:t>
            </a:r>
          </a:p>
          <a:p>
            <a:endParaRPr lang="en-GB" dirty="0"/>
          </a:p>
          <a:p>
            <a:r>
              <a:rPr lang="en-GB" dirty="0" smtClean="0"/>
              <a:t>Class or Id</a:t>
            </a:r>
            <a:endParaRPr lang="en-GB" dirty="0"/>
          </a:p>
        </p:txBody>
      </p:sp>
      <p:grpSp>
        <p:nvGrpSpPr>
          <p:cNvPr id="10" name="Grupo 9"/>
          <p:cNvGrpSpPr/>
          <p:nvPr/>
        </p:nvGrpSpPr>
        <p:grpSpPr>
          <a:xfrm>
            <a:off x="616857" y="4230914"/>
            <a:ext cx="4310743" cy="2270888"/>
            <a:chOff x="3164114" y="885371"/>
            <a:chExt cx="5551714" cy="2924628"/>
          </a:xfrm>
        </p:grpSpPr>
        <p:sp>
          <p:nvSpPr>
            <p:cNvPr id="12" name="Rectángulo 1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3" name="Rectángulo 1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4" name="Rectángulo 1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grpSp>
        <p:nvGrpSpPr>
          <p:cNvPr id="15" name="Grupo 14"/>
          <p:cNvGrpSpPr/>
          <p:nvPr/>
        </p:nvGrpSpPr>
        <p:grpSpPr>
          <a:xfrm>
            <a:off x="6415314" y="4230913"/>
            <a:ext cx="4310743" cy="2270889"/>
            <a:chOff x="3164113" y="885370"/>
            <a:chExt cx="5551714" cy="2924629"/>
          </a:xfrm>
        </p:grpSpPr>
        <p:sp>
          <p:nvSpPr>
            <p:cNvPr id="17" name="Rectángulo 16"/>
            <p:cNvSpPr/>
            <p:nvPr/>
          </p:nvSpPr>
          <p:spPr>
            <a:xfrm>
              <a:off x="3164114"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8" name="Rectángulo 17"/>
            <p:cNvSpPr/>
            <p:nvPr/>
          </p:nvSpPr>
          <p:spPr>
            <a:xfrm>
              <a:off x="6074227" y="885370"/>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9" name="Rectángulo 18"/>
            <p:cNvSpPr/>
            <p:nvPr/>
          </p:nvSpPr>
          <p:spPr>
            <a:xfrm>
              <a:off x="3164113"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pic>
        <p:nvPicPr>
          <p:cNvPr id="20" name="Picture 4" descr="http://us.cdn4.123rf.com/168nwm/runlenarun/runlenarun1408/runlenarun140800037/31073966-single-flat-close-or-delete-icon.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7458" y="4465069"/>
            <a:ext cx="523440" cy="5234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www.languageicon.org/Images/check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3814" y="5719180"/>
            <a:ext cx="573489" cy="57348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99292" y="492369"/>
            <a:ext cx="2895600" cy="369332"/>
          </a:xfrm>
          <a:prstGeom prst="rect">
            <a:avLst/>
          </a:prstGeom>
          <a:noFill/>
        </p:spPr>
        <p:txBody>
          <a:bodyPr wrap="square" rtlCol="0">
            <a:spAutoFit/>
          </a:bodyPr>
          <a:lstStyle/>
          <a:p>
            <a:r>
              <a:rPr lang="en-GB" dirty="0" smtClean="0"/>
              <a:t>What is the DOM</a:t>
            </a:r>
            <a:endParaRPr lang="en-GB" dirty="0"/>
          </a:p>
        </p:txBody>
      </p:sp>
    </p:spTree>
    <p:extLst>
      <p:ext uri="{BB962C8B-B14F-4D97-AF65-F5344CB8AC3E}">
        <p14:creationId xmlns:p14="http://schemas.microsoft.com/office/powerpoint/2010/main" val="4155950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&lt;video&gt;</a:t>
            </a:r>
            <a:endParaRPr lang="en-GB" dirty="0"/>
          </a:p>
        </p:txBody>
      </p:sp>
      <p:sp>
        <p:nvSpPr>
          <p:cNvPr id="4" name="Rectángulo 3"/>
          <p:cNvSpPr/>
          <p:nvPr/>
        </p:nvSpPr>
        <p:spPr>
          <a:xfrm>
            <a:off x="674077" y="1822828"/>
            <a:ext cx="6096000" cy="1477328"/>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"240"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autoplay</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"movie.mp4"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"video/mp4"</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video </a:t>
            </a:r>
            <a:r>
              <a:rPr lang="es-CO" dirty="0" err="1">
                <a:solidFill>
                  <a:srgbClr val="000000"/>
                </a:solidFill>
                <a:latin typeface="Consolas" panose="020B0609020204030204" pitchFamily="49" charset="0"/>
              </a:rPr>
              <a:t>tag</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FF"/>
                </a:solidFill>
                <a:latin typeface="Consolas" panose="020B0609020204030204" pitchFamily="49" charset="0"/>
              </a:rPr>
              <a:t>&gt;</a:t>
            </a:r>
            <a:endParaRPr lang="en-GB" dirty="0"/>
          </a:p>
        </p:txBody>
      </p:sp>
      <p:sp>
        <p:nvSpPr>
          <p:cNvPr id="5" name="Rectángulo 4"/>
          <p:cNvSpPr/>
          <p:nvPr/>
        </p:nvSpPr>
        <p:spPr>
          <a:xfrm>
            <a:off x="674077" y="3935160"/>
            <a:ext cx="6096000" cy="1754326"/>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controls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"horse.mp3"</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mpeg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audio </a:t>
            </a:r>
            <a:r>
              <a:rPr lang="es-CO" dirty="0" err="1">
                <a:solidFill>
                  <a:srgbClr val="000000"/>
                </a:solidFill>
                <a:latin typeface="Consolas" panose="020B0609020204030204" pitchFamily="49" charset="0"/>
              </a:rPr>
              <a:t>element</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1894468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smtClean="0"/>
              <a:t>&lt;</a:t>
            </a:r>
            <a:r>
              <a:rPr lang="es-CO" dirty="0" err="1" smtClean="0"/>
              <a:t>iframe</a:t>
            </a:r>
            <a:r>
              <a:rPr lang="es-CO" dirty="0" smtClean="0"/>
              <a:t>&gt; &lt;</a:t>
            </a:r>
            <a:r>
              <a:rPr lang="es-CO" dirty="0" err="1" smtClean="0"/>
              <a:t>embed</a:t>
            </a:r>
            <a:r>
              <a:rPr lang="es-CO" dirty="0"/>
              <a:t>&gt;</a:t>
            </a:r>
            <a:br>
              <a:rPr lang="es-CO" dirty="0"/>
            </a:br>
            <a:r>
              <a:rPr lang="es-CO" dirty="0" smtClean="0"/>
              <a:t> and &lt;</a:t>
            </a:r>
            <a:r>
              <a:rPr lang="es-CO" dirty="0" err="1" smtClean="0"/>
              <a:t>object</a:t>
            </a:r>
            <a:r>
              <a:rPr lang="es-CO" dirty="0" smtClean="0"/>
              <a:t>&gt; </a:t>
            </a:r>
            <a:r>
              <a:rPr lang="es-CO" dirty="0" err="1" smtClean="0"/>
              <a:t>from</a:t>
            </a:r>
            <a:r>
              <a:rPr lang="es-CO" dirty="0" smtClean="0"/>
              <a:t> </a:t>
            </a:r>
            <a:r>
              <a:rPr lang="es-CO" dirty="0" err="1" smtClean="0"/>
              <a:t>plog</a:t>
            </a:r>
            <a:r>
              <a:rPr lang="es-CO" dirty="0" smtClean="0"/>
              <a:t> in </a:t>
            </a:r>
            <a:r>
              <a:rPr lang="es-CO" dirty="0" err="1" smtClean="0"/>
              <a:t>or</a:t>
            </a:r>
            <a:r>
              <a:rPr lang="es-CO" dirty="0" smtClean="0"/>
              <a:t> </a:t>
            </a:r>
            <a:r>
              <a:rPr lang="es-CO" dirty="0" err="1" smtClean="0"/>
              <a:t>call</a:t>
            </a:r>
            <a:r>
              <a:rPr lang="es-CO" dirty="0" smtClean="0"/>
              <a:t> </a:t>
            </a:r>
            <a:r>
              <a:rPr lang="es-CO" dirty="0" err="1" smtClean="0"/>
              <a:t>other</a:t>
            </a:r>
            <a:r>
              <a:rPr lang="es-CO" dirty="0" smtClean="0"/>
              <a:t> </a:t>
            </a:r>
            <a:r>
              <a:rPr lang="es-CO" dirty="0" err="1" smtClean="0"/>
              <a:t>html</a:t>
            </a:r>
            <a:r>
              <a:rPr lang="es-CO" dirty="0" smtClean="0"/>
              <a:t> page</a:t>
            </a:r>
            <a:endParaRPr lang="en-GB" dirty="0"/>
          </a:p>
        </p:txBody>
      </p:sp>
      <p:sp>
        <p:nvSpPr>
          <p:cNvPr id="4" name="Rectángulo 3"/>
          <p:cNvSpPr/>
          <p:nvPr/>
        </p:nvSpPr>
        <p:spPr>
          <a:xfrm>
            <a:off x="1148862" y="2422322"/>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embed</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"100%"</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height=</a:t>
            </a:r>
            <a:r>
              <a:rPr lang="en-US" dirty="0">
                <a:solidFill>
                  <a:srgbClr val="0000CD"/>
                </a:solidFill>
                <a:latin typeface="Consolas" panose="020B0609020204030204" pitchFamily="49" charset="0"/>
              </a:rPr>
              <a:t>"500px"</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"snippet.html"</a:t>
            </a:r>
            <a:r>
              <a:rPr lang="en-US" dirty="0">
                <a:solidFill>
                  <a:srgbClr val="0000FF"/>
                </a:solidFill>
                <a:latin typeface="Consolas" panose="020B0609020204030204" pitchFamily="49" charset="0"/>
              </a:rPr>
              <a:t>&gt;</a:t>
            </a:r>
            <a:endParaRPr lang="en-GB" dirty="0"/>
          </a:p>
        </p:txBody>
      </p:sp>
      <p:sp>
        <p:nvSpPr>
          <p:cNvPr id="5" name="Rectángulo 4"/>
          <p:cNvSpPr/>
          <p:nvPr/>
        </p:nvSpPr>
        <p:spPr>
          <a:xfrm>
            <a:off x="1148862" y="3543943"/>
            <a:ext cx="6096000" cy="1200329"/>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iframe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"315"</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"http://www.youtube.com/embed/XGSy3_Czz8k?autoplay=1"</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iframe</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711343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Geo location</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3480955150"/>
              </p:ext>
            </p:extLst>
          </p:nvPr>
        </p:nvGraphicFramePr>
        <p:xfrm>
          <a:off x="1465386" y="1825626"/>
          <a:ext cx="8585346" cy="4351335"/>
        </p:xfrm>
        <a:graphic>
          <a:graphicData uri="http://schemas.openxmlformats.org/drawingml/2006/table">
            <a:tbl>
              <a:tblPr/>
              <a:tblGrid>
                <a:gridCol w="1617783"/>
                <a:gridCol w="6967563"/>
              </a:tblGrid>
              <a:tr h="338437">
                <a:tc>
                  <a:txBody>
                    <a:bodyPr/>
                    <a:lstStyle/>
                    <a:p>
                      <a:pPr algn="l" fontAlgn="t"/>
                      <a:r>
                        <a:rPr lang="es-CO" sz="1400">
                          <a:effectLst/>
                        </a:rPr>
                        <a:t>Property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400">
                          <a:effectLst/>
                        </a:rPr>
                        <a:t>Description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coords.latitude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latitude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coords.longitude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400">
                          <a:effectLst/>
                        </a:rPr>
                        <a:t>The longitude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coords.altitude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altitude in meters above the mean sea level</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coords.altitudeAccuracy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altitude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coords.heading</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heading as degrees clockwise from North</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38437">
                <a:tc>
                  <a:txBody>
                    <a:bodyPr/>
                    <a:lstStyle/>
                    <a:p>
                      <a:pPr fontAlgn="t"/>
                      <a:r>
                        <a:rPr lang="es-CO" sz="1400">
                          <a:effectLst/>
                        </a:rPr>
                        <a:t>coords.speed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speed in meters per second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38437">
                <a:tc>
                  <a:txBody>
                    <a:bodyPr/>
                    <a:lstStyle/>
                    <a:p>
                      <a:pPr fontAlgn="t"/>
                      <a:r>
                        <a:rPr lang="es-CO" sz="1400">
                          <a:effectLst/>
                        </a:rPr>
                        <a:t>timestamp</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dirty="0">
                          <a:effectLst/>
                        </a:rPr>
                        <a:t>The date/time of the response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6" name="Rectángulo 5"/>
          <p:cNvSpPr/>
          <p:nvPr/>
        </p:nvSpPr>
        <p:spPr>
          <a:xfrm>
            <a:off x="4142103" y="843240"/>
            <a:ext cx="2313454" cy="369332"/>
          </a:xfrm>
          <a:prstGeom prst="rect">
            <a:avLst/>
          </a:prstGeom>
        </p:spPr>
        <p:txBody>
          <a:bodyPr wrap="none">
            <a:spAutoFit/>
          </a:bodyPr>
          <a:lstStyle/>
          <a:p>
            <a:r>
              <a:rPr lang="es-CO" dirty="0" err="1">
                <a:solidFill>
                  <a:srgbClr val="333333"/>
                </a:solidFill>
                <a:latin typeface="Arial" panose="020B0604020202020204" pitchFamily="34" charset="0"/>
              </a:rPr>
              <a:t>getCurrentPosition</a:t>
            </a:r>
            <a:r>
              <a:rPr lang="es-CO" dirty="0">
                <a:solidFill>
                  <a:srgbClr val="333333"/>
                </a:solidFill>
                <a:latin typeface="Arial" panose="020B0604020202020204" pitchFamily="34" charset="0"/>
              </a:rPr>
              <a:t>() </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921376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sz="2400" dirty="0" smtClean="0">
                <a:latin typeface="Gotham Light" pitchFamily="50" charset="0"/>
                <a:cs typeface="Gotham Light" pitchFamily="50" charset="0"/>
              </a:rPr>
              <a:t>Drag and drop – it is an attribute</a:t>
            </a:r>
            <a:endParaRPr lang="en-GB" sz="2400" dirty="0">
              <a:latin typeface="Gotham Light" pitchFamily="50" charset="0"/>
              <a:cs typeface="Gotham Light" pitchFamily="50" charset="0"/>
            </a:endParaRPr>
          </a:p>
        </p:txBody>
      </p:sp>
      <p:sp>
        <p:nvSpPr>
          <p:cNvPr id="4" name="Rectángulo 3"/>
          <p:cNvSpPr/>
          <p:nvPr/>
        </p:nvSpPr>
        <p:spPr>
          <a:xfrm>
            <a:off x="1846384" y="1423376"/>
            <a:ext cx="2970685" cy="369332"/>
          </a:xfrm>
          <a:prstGeom prst="rect">
            <a:avLst/>
          </a:prstGeom>
        </p:spPr>
        <p:txBody>
          <a:bodyPr wrap="none">
            <a:spAutoFit/>
          </a:bodyPr>
          <a:lstStyle/>
          <a:p>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img</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draggable</a:t>
            </a:r>
            <a:r>
              <a:rPr lang="es-CO" dirty="0">
                <a:solidFill>
                  <a:srgbClr val="444444"/>
                </a:solidFill>
                <a:latin typeface="Consolas" panose="020B0609020204030204" pitchFamily="49" charset="0"/>
              </a:rPr>
              <a:t>="true"&gt;</a:t>
            </a:r>
            <a:endParaRPr lang="en-GB" dirty="0"/>
          </a:p>
        </p:txBody>
      </p:sp>
      <p:sp>
        <p:nvSpPr>
          <p:cNvPr id="5" name="Rectángulo 4"/>
          <p:cNvSpPr/>
          <p:nvPr/>
        </p:nvSpPr>
        <p:spPr>
          <a:xfrm>
            <a:off x="949569" y="3344652"/>
            <a:ext cx="7373815" cy="923330"/>
          </a:xfrm>
          <a:prstGeom prst="rect">
            <a:avLst/>
          </a:prstGeom>
        </p:spPr>
        <p:txBody>
          <a:bodyPr wrap="square">
            <a:spAutoFit/>
          </a:bodyPr>
          <a:lstStyle/>
          <a:p>
            <a:pPr marL="446088" indent="-352425">
              <a:buFont typeface="Arial" panose="020B0604020202020204" pitchFamily="34" charset="0"/>
              <a:buChar char="•"/>
            </a:pPr>
            <a:r>
              <a:rPr lang="en-US" dirty="0" err="1">
                <a:solidFill>
                  <a:srgbClr val="333333"/>
                </a:solidFill>
                <a:latin typeface="Verdana" panose="020B0604030504040204" pitchFamily="34" charset="0"/>
              </a:rPr>
              <a:t>window.localStorage</a:t>
            </a:r>
            <a:r>
              <a:rPr lang="en-US" dirty="0">
                <a:solidFill>
                  <a:srgbClr val="333333"/>
                </a:solidFill>
                <a:latin typeface="Verdana" panose="020B0604030504040204" pitchFamily="34" charset="0"/>
              </a:rPr>
              <a:t> - stores data with no expiration date</a:t>
            </a:r>
          </a:p>
          <a:p>
            <a:pPr marL="446088" indent="-352425">
              <a:buFont typeface="Arial" panose="020B0604020202020204" pitchFamily="34" charset="0"/>
              <a:buChar char="•"/>
            </a:pPr>
            <a:r>
              <a:rPr lang="en-US" dirty="0" err="1">
                <a:solidFill>
                  <a:srgbClr val="333333"/>
                </a:solidFill>
                <a:latin typeface="Verdana" panose="020B0604030504040204" pitchFamily="34" charset="0"/>
              </a:rPr>
              <a:t>window.sessionStorage</a:t>
            </a:r>
            <a:r>
              <a:rPr lang="en-US" dirty="0">
                <a:solidFill>
                  <a:srgbClr val="333333"/>
                </a:solidFill>
                <a:latin typeface="Verdana" panose="020B0604030504040204" pitchFamily="34" charset="0"/>
              </a:rPr>
              <a:t> - stores data for one session (data is lost when the tab is closed)</a:t>
            </a:r>
            <a:endParaRPr lang="en-US" b="0" i="0" dirty="0">
              <a:solidFill>
                <a:srgbClr val="333333"/>
              </a:solidFill>
              <a:effectLst/>
              <a:latin typeface="Verdana" panose="020B0604030504040204" pitchFamily="34" charset="0"/>
            </a:endParaRPr>
          </a:p>
        </p:txBody>
      </p:sp>
      <p:sp>
        <p:nvSpPr>
          <p:cNvPr id="6" name="Rectángulo 5"/>
          <p:cNvSpPr/>
          <p:nvPr/>
        </p:nvSpPr>
        <p:spPr>
          <a:xfrm>
            <a:off x="949570" y="2678947"/>
            <a:ext cx="4529510" cy="461665"/>
          </a:xfrm>
          <a:prstGeom prst="rect">
            <a:avLst/>
          </a:prstGeom>
        </p:spPr>
        <p:txBody>
          <a:bodyPr wrap="none">
            <a:spAutoFit/>
          </a:bodyPr>
          <a:lstStyle/>
          <a:p>
            <a:r>
              <a:rPr lang="es-CO" sz="2400" dirty="0">
                <a:solidFill>
                  <a:srgbClr val="333333"/>
                </a:solidFill>
                <a:latin typeface="Gotham Light" pitchFamily="50" charset="0"/>
                <a:cs typeface="Gotham Light" pitchFamily="50" charset="0"/>
              </a:rPr>
              <a:t>HTML Local Storage </a:t>
            </a:r>
            <a:r>
              <a:rPr lang="es-CO" sz="2400" dirty="0" err="1">
                <a:solidFill>
                  <a:srgbClr val="333333"/>
                </a:solidFill>
                <a:latin typeface="Gotham Light" pitchFamily="50" charset="0"/>
                <a:cs typeface="Gotham Light" pitchFamily="50" charset="0"/>
              </a:rPr>
              <a:t>Objects</a:t>
            </a:r>
            <a:endParaRPr lang="es-CO" sz="2400" b="0" i="0" dirty="0">
              <a:solidFill>
                <a:srgbClr val="333333"/>
              </a:solidFill>
              <a:effectLst/>
              <a:latin typeface="Gotham Light" pitchFamily="50" charset="0"/>
              <a:cs typeface="Gotham Light" pitchFamily="50" charset="0"/>
            </a:endParaRPr>
          </a:p>
        </p:txBody>
      </p:sp>
    </p:spTree>
    <p:extLst>
      <p:ext uri="{BB962C8B-B14F-4D97-AF65-F5344CB8AC3E}">
        <p14:creationId xmlns:p14="http://schemas.microsoft.com/office/powerpoint/2010/main" val="3668518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Manifesto Cache is for making webpages that load </a:t>
            </a:r>
            <a:r>
              <a:rPr lang="en-GB" dirty="0" err="1" smtClean="0"/>
              <a:t>ofline</a:t>
            </a:r>
            <a:endParaRPr lang="en-GB" dirty="0"/>
          </a:p>
        </p:txBody>
      </p:sp>
      <p:sp>
        <p:nvSpPr>
          <p:cNvPr id="4" name="Rectángulo 3"/>
          <p:cNvSpPr/>
          <p:nvPr/>
        </p:nvSpPr>
        <p:spPr>
          <a:xfrm>
            <a:off x="1266092" y="1660052"/>
            <a:ext cx="6096000" cy="3139321"/>
          </a:xfrm>
          <a:prstGeom prst="rect">
            <a:avLst/>
          </a:prstGeom>
        </p:spPr>
        <p:txBody>
          <a:bodyPr>
            <a:spAutoFit/>
          </a:bodyPr>
          <a:lstStyle/>
          <a:p>
            <a:r>
              <a:rPr lang="es-CO" dirty="0">
                <a:solidFill>
                  <a:srgbClr val="444444"/>
                </a:solidFill>
                <a:latin typeface="Consolas" panose="020B0609020204030204" pitchFamily="49" charset="0"/>
              </a:rPr>
              <a:t>CACHE MANIFEST</a:t>
            </a:r>
            <a:r>
              <a:rPr lang="es-CO" dirty="0"/>
              <a:t/>
            </a:r>
            <a:br>
              <a:rPr lang="es-CO" dirty="0"/>
            </a:br>
            <a:r>
              <a:rPr lang="es-CO" dirty="0">
                <a:solidFill>
                  <a:srgbClr val="444444"/>
                </a:solidFill>
                <a:latin typeface="Consolas" panose="020B0609020204030204" pitchFamily="49" charset="0"/>
              </a:rPr>
              <a:t># 2012-02-21 v1.0.0</a:t>
            </a:r>
            <a:r>
              <a:rPr lang="es-CO" dirty="0"/>
              <a:t/>
            </a:r>
            <a:br>
              <a:rPr lang="es-CO" dirty="0"/>
            </a:br>
            <a:r>
              <a:rPr lang="es-CO" dirty="0">
                <a:solidFill>
                  <a:srgbClr val="444444"/>
                </a:solidFill>
                <a:latin typeface="Consolas" panose="020B0609020204030204" pitchFamily="49" charset="0"/>
              </a:rPr>
              <a:t>/theme.css</a:t>
            </a:r>
            <a:r>
              <a:rPr lang="es-CO" dirty="0"/>
              <a:t/>
            </a:r>
            <a:br>
              <a:rPr lang="es-CO" dirty="0"/>
            </a:br>
            <a:r>
              <a:rPr lang="es-CO" dirty="0">
                <a:solidFill>
                  <a:srgbClr val="444444"/>
                </a:solidFill>
                <a:latin typeface="Consolas" panose="020B0609020204030204" pitchFamily="49" charset="0"/>
              </a:rPr>
              <a:t>/logo.gif</a:t>
            </a:r>
            <a:r>
              <a:rPr lang="es-CO" dirty="0"/>
              <a:t/>
            </a:r>
            <a:br>
              <a:rPr lang="es-CO" dirty="0"/>
            </a:br>
            <a:r>
              <a:rPr lang="es-CO" dirty="0">
                <a:solidFill>
                  <a:srgbClr val="444444"/>
                </a:solidFill>
                <a:latin typeface="Consolas" panose="020B0609020204030204" pitchFamily="49" charset="0"/>
              </a:rPr>
              <a:t>/main.js</a:t>
            </a:r>
            <a:r>
              <a:rPr lang="es-CO" dirty="0"/>
              <a:t/>
            </a:r>
            <a:br>
              <a:rPr lang="es-CO" dirty="0"/>
            </a:br>
            <a:r>
              <a:rPr lang="es-CO" dirty="0"/>
              <a:t/>
            </a:r>
            <a:br>
              <a:rPr lang="es-CO" dirty="0"/>
            </a:br>
            <a:r>
              <a:rPr lang="es-CO" dirty="0">
                <a:solidFill>
                  <a:srgbClr val="444444"/>
                </a:solidFill>
                <a:latin typeface="Consolas" panose="020B0609020204030204" pitchFamily="49" charset="0"/>
              </a:rPr>
              <a:t>NETWORK:</a:t>
            </a:r>
            <a:r>
              <a:rPr lang="es-CO" dirty="0"/>
              <a:t/>
            </a:r>
            <a:br>
              <a:rPr lang="es-CO" dirty="0"/>
            </a:br>
            <a:r>
              <a:rPr lang="es-CO" dirty="0">
                <a:solidFill>
                  <a:srgbClr val="444444"/>
                </a:solidFill>
                <a:latin typeface="Consolas" panose="020B0609020204030204" pitchFamily="49" charset="0"/>
              </a:rPr>
              <a:t>login.asp</a:t>
            </a:r>
            <a:r>
              <a:rPr lang="es-CO" dirty="0"/>
              <a:t/>
            </a:r>
            <a:br>
              <a:rPr lang="es-CO" dirty="0"/>
            </a:br>
            <a:r>
              <a:rPr lang="es-CO" dirty="0"/>
              <a:t/>
            </a:r>
            <a:br>
              <a:rPr lang="es-CO" dirty="0"/>
            </a:br>
            <a:r>
              <a:rPr lang="es-CO" dirty="0">
                <a:solidFill>
                  <a:srgbClr val="444444"/>
                </a:solidFill>
                <a:latin typeface="Consolas" panose="020B0609020204030204" pitchFamily="49" charset="0"/>
              </a:rPr>
              <a:t>FALLBACK:</a:t>
            </a:r>
            <a:r>
              <a:rPr lang="es-CO" dirty="0"/>
              <a:t/>
            </a:r>
            <a:br>
              <a:rPr lang="es-CO" dirty="0"/>
            </a:b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/offline.html</a:t>
            </a:r>
            <a:endParaRPr lang="en-GB" dirty="0"/>
          </a:p>
        </p:txBody>
      </p:sp>
      <p:cxnSp>
        <p:nvCxnSpPr>
          <p:cNvPr id="6" name="Conector recto de flecha 5"/>
          <p:cNvCxnSpPr/>
          <p:nvPr/>
        </p:nvCxnSpPr>
        <p:spPr>
          <a:xfrm>
            <a:off x="3423138" y="1770189"/>
            <a:ext cx="2579077"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6283569" y="1660052"/>
            <a:ext cx="3294185" cy="646331"/>
          </a:xfrm>
          <a:prstGeom prst="rect">
            <a:avLst/>
          </a:prstGeom>
          <a:noFill/>
        </p:spPr>
        <p:txBody>
          <a:bodyPr wrap="square" rtlCol="0">
            <a:spAutoFit/>
          </a:bodyPr>
          <a:lstStyle/>
          <a:p>
            <a:r>
              <a:rPr lang="en-GB" dirty="0" smtClean="0"/>
              <a:t>To say what should be load offline</a:t>
            </a:r>
            <a:endParaRPr lang="en-GB" dirty="0"/>
          </a:p>
        </p:txBody>
      </p:sp>
      <p:cxnSp>
        <p:nvCxnSpPr>
          <p:cNvPr id="9" name="Conector recto de flecha 8"/>
          <p:cNvCxnSpPr/>
          <p:nvPr/>
        </p:nvCxnSpPr>
        <p:spPr>
          <a:xfrm>
            <a:off x="2919046" y="3505204"/>
            <a:ext cx="3739662" cy="1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6705597" y="2781280"/>
            <a:ext cx="3294185" cy="1754326"/>
          </a:xfrm>
          <a:prstGeom prst="rect">
            <a:avLst/>
          </a:prstGeom>
          <a:noFill/>
        </p:spPr>
        <p:txBody>
          <a:bodyPr wrap="square" rtlCol="0">
            <a:spAutoFit/>
          </a:bodyPr>
          <a:lstStyle/>
          <a:p>
            <a:r>
              <a:rPr lang="en-GB" dirty="0" smtClean="0"/>
              <a:t>To show what should never load, a *  will mean everything else</a:t>
            </a:r>
          </a:p>
          <a:p>
            <a:endParaRPr lang="en-GB" dirty="0"/>
          </a:p>
          <a:p>
            <a:r>
              <a:rPr lang="en-GB" dirty="0" smtClean="0"/>
              <a:t>NETWORK</a:t>
            </a:r>
          </a:p>
          <a:p>
            <a:r>
              <a:rPr lang="en-GB" dirty="0" smtClean="0"/>
              <a:t>*</a:t>
            </a:r>
          </a:p>
          <a:p>
            <a:endParaRPr lang="en-GB" dirty="0"/>
          </a:p>
        </p:txBody>
      </p:sp>
      <p:cxnSp>
        <p:nvCxnSpPr>
          <p:cNvPr id="11" name="Conector recto de flecha 10"/>
          <p:cNvCxnSpPr/>
          <p:nvPr/>
        </p:nvCxnSpPr>
        <p:spPr>
          <a:xfrm>
            <a:off x="4185138" y="4715749"/>
            <a:ext cx="2473570" cy="46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705597" y="4506407"/>
            <a:ext cx="3294185" cy="646331"/>
          </a:xfrm>
          <a:prstGeom prst="rect">
            <a:avLst/>
          </a:prstGeom>
          <a:noFill/>
        </p:spPr>
        <p:txBody>
          <a:bodyPr wrap="square" rtlCol="0">
            <a:spAutoFit/>
          </a:bodyPr>
          <a:lstStyle/>
          <a:p>
            <a:r>
              <a:rPr lang="en-GB" dirty="0" smtClean="0"/>
              <a:t>What to show id there is no connection</a:t>
            </a:r>
            <a:endParaRPr lang="en-GB" dirty="0"/>
          </a:p>
        </p:txBody>
      </p:sp>
      <p:sp>
        <p:nvSpPr>
          <p:cNvPr id="14" name="Rectángulo 13"/>
          <p:cNvSpPr/>
          <p:nvPr/>
        </p:nvSpPr>
        <p:spPr>
          <a:xfrm>
            <a:off x="1137138" y="5445703"/>
            <a:ext cx="6096000" cy="1200329"/>
          </a:xfrm>
          <a:prstGeom prst="rect">
            <a:avLst/>
          </a:prstGeom>
        </p:spPr>
        <p:txBody>
          <a:bodyPr>
            <a:spAutoFit/>
          </a:bodyPr>
          <a:lstStyle/>
          <a:p>
            <a:r>
              <a:rPr lang="es-CO" dirty="0">
                <a:solidFill>
                  <a:srgbClr val="444444"/>
                </a:solidFill>
                <a:latin typeface="Consolas" panose="020B0609020204030204" pitchFamily="49" charset="0"/>
              </a:rPr>
              <a:t>&lt;!DOCTYPE HTML&gt;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manifest</a:t>
            </a: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demo.appcache</a:t>
            </a:r>
            <a:r>
              <a:rPr lang="es-CO" dirty="0">
                <a:solidFill>
                  <a:srgbClr val="444444"/>
                </a:solidFill>
                <a:latin typeface="Consolas" panose="020B0609020204030204" pitchFamily="49" charset="0"/>
              </a:rPr>
              <a:t>"&gt;</a:t>
            </a:r>
            <a:r>
              <a:rPr lang="es-CO" dirty="0"/>
              <a:t/>
            </a:r>
            <a:br>
              <a:rPr lang="es-CO" dirty="0"/>
            </a:br>
            <a:r>
              <a:rPr lang="es-CO" dirty="0">
                <a:solidFill>
                  <a:srgbClr val="444444"/>
                </a:solidFill>
                <a:latin typeface="Consolas" panose="020B0609020204030204" pitchFamily="49" charset="0"/>
              </a:rPr>
              <a: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&gt;</a:t>
            </a:r>
            <a:endParaRPr lang="en-GB" dirty="0"/>
          </a:p>
        </p:txBody>
      </p:sp>
      <p:cxnSp>
        <p:nvCxnSpPr>
          <p:cNvPr id="15" name="Conector recto de flecha 14"/>
          <p:cNvCxnSpPr/>
          <p:nvPr/>
        </p:nvCxnSpPr>
        <p:spPr>
          <a:xfrm>
            <a:off x="5556738" y="5989092"/>
            <a:ext cx="1254370" cy="9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6869719" y="5680895"/>
            <a:ext cx="3294185" cy="369332"/>
          </a:xfrm>
          <a:prstGeom prst="rect">
            <a:avLst/>
          </a:prstGeom>
          <a:noFill/>
        </p:spPr>
        <p:txBody>
          <a:bodyPr wrap="square" rtlCol="0">
            <a:spAutoFit/>
          </a:bodyPr>
          <a:lstStyle/>
          <a:p>
            <a:r>
              <a:rPr lang="en-GB" dirty="0" smtClean="0"/>
              <a:t>Call Apache in HTML</a:t>
            </a:r>
            <a:endParaRPr lang="en-GB" dirty="0"/>
          </a:p>
        </p:txBody>
      </p:sp>
      <p:cxnSp>
        <p:nvCxnSpPr>
          <p:cNvPr id="19" name="Conector recto de flecha 18"/>
          <p:cNvCxnSpPr/>
          <p:nvPr/>
        </p:nvCxnSpPr>
        <p:spPr>
          <a:xfrm>
            <a:off x="11353800" y="1866878"/>
            <a:ext cx="0" cy="72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10163904" y="2781280"/>
            <a:ext cx="2198077" cy="923330"/>
          </a:xfrm>
          <a:prstGeom prst="rect">
            <a:avLst/>
          </a:prstGeom>
          <a:noFill/>
        </p:spPr>
        <p:txBody>
          <a:bodyPr wrap="square" rtlCol="0">
            <a:spAutoFit/>
          </a:bodyPr>
          <a:lstStyle/>
          <a:p>
            <a:r>
              <a:rPr lang="en-GB" dirty="0" smtClean="0"/>
              <a:t>The file should be called </a:t>
            </a:r>
            <a:r>
              <a:rPr lang="en-GB" dirty="0" err="1" smtClean="0"/>
              <a:t>name.appcache</a:t>
            </a:r>
            <a:endParaRPr lang="en-GB" dirty="0"/>
          </a:p>
        </p:txBody>
      </p:sp>
    </p:spTree>
    <p:extLst>
      <p:ext uri="{BB962C8B-B14F-4D97-AF65-F5344CB8AC3E}">
        <p14:creationId xmlns:p14="http://schemas.microsoft.com/office/powerpoint/2010/main" val="2671399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76980"/>
            <a:ext cx="2394886" cy="369332"/>
          </a:xfrm>
          <a:prstGeom prst="rect">
            <a:avLst/>
          </a:prstGeom>
        </p:spPr>
        <p:txBody>
          <a:bodyPr wrap="none">
            <a:spAutoFit/>
          </a:bodyPr>
          <a:lstStyle/>
          <a:p>
            <a:r>
              <a:rPr lang="es-CO" dirty="0">
                <a:solidFill>
                  <a:srgbClr val="333333"/>
                </a:solidFill>
                <a:latin typeface="Arial" panose="020B0604020202020204" pitchFamily="34" charset="0"/>
              </a:rPr>
              <a:t>HTML5 Web </a:t>
            </a:r>
            <a:r>
              <a:rPr lang="es-CO" dirty="0" err="1">
                <a:solidFill>
                  <a:srgbClr val="333333"/>
                </a:solidFill>
                <a:latin typeface="Arial" panose="020B0604020202020204" pitchFamily="34" charset="0"/>
              </a:rPr>
              <a:t>Workers</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4145445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Html events</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2082129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4669692" y="681560"/>
            <a:ext cx="3126153" cy="420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807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
        <p:nvSpPr>
          <p:cNvPr id="5" name="Rectángulo 4"/>
          <p:cNvSpPr/>
          <p:nvPr/>
        </p:nvSpPr>
        <p:spPr>
          <a:xfrm>
            <a:off x="7680508" y="1907376"/>
            <a:ext cx="3733257" cy="1477328"/>
          </a:xfrm>
          <a:prstGeom prst="rect">
            <a:avLst/>
          </a:prstGeom>
        </p:spPr>
        <p:txBody>
          <a:bodyPr wrap="square">
            <a:spAutoFit/>
          </a:bodyPr>
          <a:lstStyle/>
          <a:p>
            <a:r>
              <a:rPr lang="es-CO" dirty="0" smtClean="0">
                <a:solidFill>
                  <a:srgbClr val="333333"/>
                </a:solidFill>
                <a:latin typeface="Gotham Light" pitchFamily="50" charset="0"/>
                <a:cs typeface="Gotham Light" pitchFamily="50" charset="0"/>
              </a:rPr>
              <a:t>3 </a:t>
            </a:r>
            <a:r>
              <a:rPr lang="es-CO" dirty="0" err="1" smtClean="0">
                <a:solidFill>
                  <a:srgbClr val="333333"/>
                </a:solidFill>
                <a:latin typeface="Gotham Light" pitchFamily="50" charset="0"/>
                <a:cs typeface="Gotham Light" pitchFamily="50" charset="0"/>
              </a:rPr>
              <a:t>ways</a:t>
            </a:r>
            <a:r>
              <a:rPr lang="es-CO" dirty="0" smtClean="0">
                <a:solidFill>
                  <a:srgbClr val="333333"/>
                </a:solidFill>
                <a:latin typeface="Gotham Light" pitchFamily="50" charset="0"/>
                <a:cs typeface="Gotham Light" pitchFamily="50" charset="0"/>
              </a:rPr>
              <a:t> to </a:t>
            </a:r>
            <a:r>
              <a:rPr lang="es-CO" dirty="0" err="1" smtClean="0">
                <a:solidFill>
                  <a:srgbClr val="333333"/>
                </a:solidFill>
                <a:latin typeface="Gotham Light" pitchFamily="50" charset="0"/>
                <a:cs typeface="Gotham Light" pitchFamily="50" charset="0"/>
              </a:rPr>
              <a:t>add</a:t>
            </a:r>
            <a:r>
              <a:rPr lang="es-CO" dirty="0" smtClean="0">
                <a:solidFill>
                  <a:srgbClr val="333333"/>
                </a:solidFill>
                <a:latin typeface="Gotham Light" pitchFamily="50" charset="0"/>
                <a:cs typeface="Gotham Light" pitchFamily="50" charset="0"/>
              </a:rPr>
              <a:t> </a:t>
            </a:r>
            <a:r>
              <a:rPr lang="es-CO" dirty="0" err="1" smtClean="0">
                <a:solidFill>
                  <a:srgbClr val="333333"/>
                </a:solidFill>
                <a:latin typeface="Gotham Light" pitchFamily="50" charset="0"/>
                <a:cs typeface="Gotham Light" pitchFamily="50" charset="0"/>
              </a:rPr>
              <a:t>style</a:t>
            </a:r>
            <a:r>
              <a:rPr lang="es-CO" dirty="0" smtClean="0">
                <a:solidFill>
                  <a:srgbClr val="333333"/>
                </a:solidFill>
                <a:latin typeface="Gotham Light" pitchFamily="50" charset="0"/>
                <a:cs typeface="Gotham Light" pitchFamily="50" charset="0"/>
              </a:rPr>
              <a:t> to a HTML</a:t>
            </a:r>
          </a:p>
          <a:p>
            <a:endParaRPr lang="es-CO" dirty="0" smtClean="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smtClean="0">
                <a:solidFill>
                  <a:srgbClr val="333333"/>
                </a:solidFill>
                <a:latin typeface="Gotham Light" pitchFamily="50" charset="0"/>
                <a:cs typeface="Gotham Light" pitchFamily="50" charset="0"/>
              </a:rPr>
              <a:t>External</a:t>
            </a:r>
            <a:r>
              <a:rPr lang="es-CO" dirty="0" smtClean="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Internal</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Inline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endParaRPr lang="es-CO" b="0" i="0" dirty="0">
              <a:solidFill>
                <a:srgbClr val="333333"/>
              </a:solidFill>
              <a:effectLst/>
              <a:latin typeface="Gotham Light" pitchFamily="50" charset="0"/>
              <a:cs typeface="Gotham Light" pitchFamily="50" charset="0"/>
            </a:endParaRPr>
          </a:p>
        </p:txBody>
      </p:sp>
      <p:sp>
        <p:nvSpPr>
          <p:cNvPr id="21" name="Rectángulo 20"/>
          <p:cNvSpPr/>
          <p:nvPr/>
        </p:nvSpPr>
        <p:spPr>
          <a:xfrm>
            <a:off x="7705663" y="3405279"/>
            <a:ext cx="4329224" cy="954107"/>
          </a:xfrm>
          <a:prstGeom prst="rect">
            <a:avLst/>
          </a:prstGeom>
        </p:spPr>
        <p:txBody>
          <a:bodyPr wrap="square">
            <a:spAutoFit/>
          </a:bodyPr>
          <a:lstStyle/>
          <a:p>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link</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rel</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"stylesheet"</a:t>
            </a:r>
            <a:r>
              <a:rPr lang="en-US" sz="1400" dirty="0">
                <a:solidFill>
                  <a:srgbClr val="444444"/>
                </a:solidFill>
                <a:latin typeface="Consolas" panose="020B0609020204030204" pitchFamily="49" charset="0"/>
              </a:rPr>
              <a:t> </a:t>
            </a:r>
            <a:r>
              <a:rPr lang="en-US" sz="1400" dirty="0">
                <a:solidFill>
                  <a:srgbClr val="FF0000"/>
                </a:solidFill>
                <a:latin typeface="Consolas" panose="020B0609020204030204" pitchFamily="49" charset="0"/>
              </a:rPr>
              <a:t>type=</a:t>
            </a:r>
            <a:r>
              <a:rPr lang="en-US" sz="1400" dirty="0">
                <a:solidFill>
                  <a:srgbClr val="0000CD"/>
                </a:solidFill>
                <a:latin typeface="Consolas" panose="020B0609020204030204" pitchFamily="49" charset="0"/>
              </a:rPr>
              <a:t>"text/</a:t>
            </a:r>
            <a:r>
              <a:rPr lang="en-US" sz="1400" dirty="0" err="1">
                <a:solidFill>
                  <a:srgbClr val="0000CD"/>
                </a:solidFill>
                <a:latin typeface="Consolas" panose="020B0609020204030204" pitchFamily="49" charset="0"/>
              </a:rPr>
              <a:t>css</a:t>
            </a:r>
            <a:r>
              <a:rPr lang="en-US" sz="1400" dirty="0">
                <a:solidFill>
                  <a:srgbClr val="0000CD"/>
                </a:solidFill>
                <a:latin typeface="Consolas" panose="020B0609020204030204" pitchFamily="49" charset="0"/>
              </a:rPr>
              <a:t>"</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href</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"mystyle.css"</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endParaRPr lang="en-GB" sz="1400" dirty="0"/>
          </a:p>
        </p:txBody>
      </p:sp>
    </p:spTree>
    <p:extLst>
      <p:ext uri="{BB962C8B-B14F-4D97-AF65-F5344CB8AC3E}">
        <p14:creationId xmlns:p14="http://schemas.microsoft.com/office/powerpoint/2010/main" val="341707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red-team-design.com/wp-content/uploads/2011/01/css3-html5-logo-initi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5938" y="1078995"/>
            <a:ext cx="1247262" cy="10747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a:stCxn id="4" idx="2"/>
          </p:cNvCxnSpPr>
          <p:nvPr/>
        </p:nvCxnSpPr>
        <p:spPr>
          <a:xfrm>
            <a:off x="5929569" y="2153719"/>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upo 16"/>
          <p:cNvGrpSpPr/>
          <p:nvPr/>
        </p:nvGrpSpPr>
        <p:grpSpPr>
          <a:xfrm>
            <a:off x="4644754" y="2590797"/>
            <a:ext cx="3241802" cy="797953"/>
            <a:chOff x="4644754" y="2590797"/>
            <a:chExt cx="3241802" cy="797953"/>
          </a:xfrm>
        </p:grpSpPr>
        <p:sp>
          <p:nvSpPr>
            <p:cNvPr id="29" name="Rectángulo 28"/>
            <p:cNvSpPr/>
            <p:nvPr/>
          </p:nvSpPr>
          <p:spPr>
            <a:xfrm>
              <a:off x="4644754" y="2590797"/>
              <a:ext cx="3241802"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adroTexto 6"/>
            <p:cNvSpPr txBox="1"/>
            <p:nvPr/>
          </p:nvSpPr>
          <p:spPr>
            <a:xfrm>
              <a:off x="5583738" y="2590797"/>
              <a:ext cx="1915298" cy="369332"/>
            </a:xfrm>
            <a:prstGeom prst="rect">
              <a:avLst/>
            </a:prstGeom>
            <a:noFill/>
          </p:spPr>
          <p:txBody>
            <a:bodyPr wrap="square" rtlCol="0">
              <a:spAutoFit/>
            </a:bodyPr>
            <a:lstStyle/>
            <a:p>
              <a:r>
                <a:rPr lang="en-GB" dirty="0" smtClean="0"/>
                <a:t>Tags – elements </a:t>
              </a:r>
            </a:p>
          </p:txBody>
        </p:sp>
        <p:sp>
          <p:nvSpPr>
            <p:cNvPr id="8" name="Rectángulo 7"/>
            <p:cNvSpPr/>
            <p:nvPr/>
          </p:nvSpPr>
          <p:spPr>
            <a:xfrm>
              <a:off x="5396170" y="2945392"/>
              <a:ext cx="736099" cy="369332"/>
            </a:xfrm>
            <a:prstGeom prst="rect">
              <a:avLst/>
            </a:prstGeom>
          </p:spPr>
          <p:txBody>
            <a:bodyPr wrap="none">
              <a:spAutoFit/>
            </a:bodyPr>
            <a:lstStyle/>
            <a:p>
              <a:r>
                <a:rPr lang="en-GB" dirty="0" smtClean="0"/>
                <a:t>&lt;&gt;&lt;/&gt;</a:t>
              </a:r>
              <a:endParaRPr lang="en-GB" dirty="0"/>
            </a:p>
          </p:txBody>
        </p:sp>
        <p:sp>
          <p:nvSpPr>
            <p:cNvPr id="9" name="Rectángulo 8"/>
            <p:cNvSpPr/>
            <p:nvPr/>
          </p:nvSpPr>
          <p:spPr>
            <a:xfrm>
              <a:off x="6122067" y="2939641"/>
              <a:ext cx="415498" cy="369332"/>
            </a:xfrm>
            <a:prstGeom prst="rect">
              <a:avLst/>
            </a:prstGeom>
          </p:spPr>
          <p:txBody>
            <a:bodyPr wrap="none">
              <a:spAutoFit/>
            </a:bodyPr>
            <a:lstStyle/>
            <a:p>
              <a:r>
                <a:rPr lang="en-GB" dirty="0" smtClean="0"/>
                <a:t>&lt;&gt;</a:t>
              </a:r>
              <a:endParaRPr lang="en-GB" dirty="0"/>
            </a:p>
          </p:txBody>
        </p:sp>
      </p:grpSp>
      <p:sp>
        <p:nvSpPr>
          <p:cNvPr id="10" name="CuadroTexto 9"/>
          <p:cNvSpPr txBox="1"/>
          <p:nvPr/>
        </p:nvSpPr>
        <p:spPr>
          <a:xfrm>
            <a:off x="2601204" y="1111937"/>
            <a:ext cx="1649400" cy="369332"/>
          </a:xfrm>
          <a:prstGeom prst="rect">
            <a:avLst/>
          </a:prstGeom>
          <a:noFill/>
        </p:spPr>
        <p:txBody>
          <a:bodyPr wrap="square" rtlCol="0">
            <a:spAutoFit/>
          </a:bodyPr>
          <a:lstStyle/>
          <a:p>
            <a:r>
              <a:rPr lang="en-GB" dirty="0" smtClean="0"/>
              <a:t>Style </a:t>
            </a:r>
            <a:r>
              <a:rPr lang="en-GB" dirty="0" err="1" smtClean="0"/>
              <a:t>atribute</a:t>
            </a:r>
            <a:endParaRPr lang="en-GB" dirty="0" smtClean="0"/>
          </a:p>
        </p:txBody>
      </p:sp>
      <p:grpSp>
        <p:nvGrpSpPr>
          <p:cNvPr id="3" name="Grupo 2"/>
          <p:cNvGrpSpPr/>
          <p:nvPr/>
        </p:nvGrpSpPr>
        <p:grpSpPr>
          <a:xfrm>
            <a:off x="2242974" y="1157126"/>
            <a:ext cx="2089134" cy="797953"/>
            <a:chOff x="2242974" y="1157126"/>
            <a:chExt cx="2089134" cy="797953"/>
          </a:xfrm>
        </p:grpSpPr>
        <p:sp>
          <p:nvSpPr>
            <p:cNvPr id="30" name="Rectángulo 29"/>
            <p:cNvSpPr/>
            <p:nvPr/>
          </p:nvSpPr>
          <p:spPr>
            <a:xfrm>
              <a:off x="2242974"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2296497" y="1441499"/>
              <a:ext cx="1872603" cy="261610"/>
            </a:xfrm>
            <a:prstGeom prst="rect">
              <a:avLst/>
            </a:prstGeom>
          </p:spPr>
          <p:txBody>
            <a:bodyPr wrap="square">
              <a:spAutoFit/>
            </a:bodyPr>
            <a:lstStyle/>
            <a:p>
              <a:r>
                <a:rPr lang="es-CO" sz="1100" dirty="0" err="1" smtClean="0">
                  <a:solidFill>
                    <a:srgbClr val="333333"/>
                  </a:solidFill>
                  <a:latin typeface="Verdana" panose="020B0604030504040204" pitchFamily="34" charset="0"/>
                </a:rPr>
                <a:t>The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conection</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with</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css</a:t>
              </a:r>
              <a:endParaRPr lang="en-GB" sz="1100" dirty="0"/>
            </a:p>
          </p:txBody>
        </p:sp>
      </p:grpSp>
      <p:cxnSp>
        <p:nvCxnSpPr>
          <p:cNvPr id="12" name="Conector recto de flecha 11"/>
          <p:cNvCxnSpPr/>
          <p:nvPr/>
        </p:nvCxnSpPr>
        <p:spPr>
          <a:xfrm rot="5400000">
            <a:off x="5416799" y="1567803"/>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4408758" y="1547768"/>
            <a:ext cx="856325" cy="369332"/>
          </a:xfrm>
          <a:prstGeom prst="rect">
            <a:avLst/>
          </a:prstGeom>
        </p:spPr>
        <p:txBody>
          <a:bodyPr wrap="none">
            <a:spAutoFit/>
          </a:bodyPr>
          <a:lstStyle/>
          <a:p>
            <a:r>
              <a:rPr lang="en-GB" dirty="0" smtClean="0"/>
              <a:t>XHTML</a:t>
            </a:r>
            <a:endParaRPr lang="en-GB" dirty="0"/>
          </a:p>
        </p:txBody>
      </p:sp>
      <p:cxnSp>
        <p:nvCxnSpPr>
          <p:cNvPr id="15" name="Conector recto de flecha 14"/>
          <p:cNvCxnSpPr>
            <a:endCxn id="34" idx="0"/>
          </p:cNvCxnSpPr>
          <p:nvPr/>
        </p:nvCxnSpPr>
        <p:spPr>
          <a:xfrm flipH="1">
            <a:off x="2999415" y="3382992"/>
            <a:ext cx="2477058" cy="80765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upo 32"/>
          <p:cNvGrpSpPr/>
          <p:nvPr/>
        </p:nvGrpSpPr>
        <p:grpSpPr>
          <a:xfrm>
            <a:off x="2296809" y="4190644"/>
            <a:ext cx="1533853" cy="1002841"/>
            <a:chOff x="2296809" y="4190644"/>
            <a:chExt cx="1533853" cy="1002841"/>
          </a:xfrm>
        </p:grpSpPr>
        <p:sp>
          <p:nvSpPr>
            <p:cNvPr id="34" name="Rectángulo 33"/>
            <p:cNvSpPr/>
            <p:nvPr/>
          </p:nvSpPr>
          <p:spPr>
            <a:xfrm>
              <a:off x="2296809" y="4190644"/>
              <a:ext cx="1405211"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16" name="Rectángulo 15"/>
            <p:cNvSpPr/>
            <p:nvPr/>
          </p:nvSpPr>
          <p:spPr>
            <a:xfrm>
              <a:off x="2405534" y="4270155"/>
              <a:ext cx="1425128" cy="461665"/>
            </a:xfrm>
            <a:prstGeom prst="rect">
              <a:avLst/>
            </a:prstGeom>
          </p:spPr>
          <p:txBody>
            <a:bodyPr wrap="square">
              <a:spAutoFit/>
            </a:bodyPr>
            <a:lstStyle/>
            <a:p>
              <a:r>
                <a:rPr lang="en-GB" sz="1200" dirty="0" smtClean="0">
                  <a:latin typeface="Gotham Light" pitchFamily="50" charset="0"/>
                  <a:cs typeface="Gotham Light" pitchFamily="50" charset="0"/>
                </a:rPr>
                <a:t>&lt;form&gt;&lt;form/&gt;</a:t>
              </a:r>
            </a:p>
            <a:p>
              <a:endParaRPr lang="en-GB" sz="1200" dirty="0">
                <a:latin typeface="Gotham Light" pitchFamily="50" charset="0"/>
                <a:cs typeface="Gotham Light" pitchFamily="50" charset="0"/>
              </a:endParaRPr>
            </a:p>
          </p:txBody>
        </p:sp>
      </p:grpSp>
      <p:cxnSp>
        <p:nvCxnSpPr>
          <p:cNvPr id="19" name="Conector recto de flecha 18"/>
          <p:cNvCxnSpPr/>
          <p:nvPr/>
        </p:nvCxnSpPr>
        <p:spPr>
          <a:xfrm flipH="1">
            <a:off x="2003718" y="3494258"/>
            <a:ext cx="2576276" cy="68356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upo 37"/>
          <p:cNvGrpSpPr/>
          <p:nvPr/>
        </p:nvGrpSpPr>
        <p:grpSpPr>
          <a:xfrm>
            <a:off x="6802330" y="4270155"/>
            <a:ext cx="1209023" cy="1002841"/>
            <a:chOff x="6802330" y="4270155"/>
            <a:chExt cx="1209023" cy="1002841"/>
          </a:xfrm>
        </p:grpSpPr>
        <p:sp>
          <p:nvSpPr>
            <p:cNvPr id="35" name="Rectángulo 34"/>
            <p:cNvSpPr/>
            <p:nvPr/>
          </p:nvSpPr>
          <p:spPr>
            <a:xfrm>
              <a:off x="6802330" y="4270155"/>
              <a:ext cx="1121057"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2" name="Rectángulo 21"/>
            <p:cNvSpPr/>
            <p:nvPr/>
          </p:nvSpPr>
          <p:spPr>
            <a:xfrm>
              <a:off x="6812641" y="4320563"/>
              <a:ext cx="1198712" cy="830997"/>
            </a:xfrm>
            <a:prstGeom prst="rect">
              <a:avLst/>
            </a:prstGeom>
          </p:spPr>
          <p:txBody>
            <a:bodyPr wrap="square">
              <a:spAutoFit/>
            </a:bodyPr>
            <a:lstStyle/>
            <a:p>
              <a:r>
                <a:rPr lang="es-CO" sz="1200" dirty="0" err="1" smtClean="0">
                  <a:solidFill>
                    <a:srgbClr val="333333"/>
                  </a:solidFill>
                  <a:latin typeface="Gotham Light" pitchFamily="50" charset="0"/>
                  <a:cs typeface="Gotham Light" pitchFamily="50" charset="0"/>
                </a:rPr>
                <a:t>Graphic</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design</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a:t>
              </a:r>
              <a:r>
                <a:rPr lang="es-CO" sz="1200" dirty="0" err="1">
                  <a:solidFill>
                    <a:srgbClr val="333333"/>
                  </a:solidFill>
                  <a:latin typeface="Gotham Light" pitchFamily="50" charset="0"/>
                  <a:cs typeface="Gotham Light" pitchFamily="50" charset="0"/>
                </a:rPr>
                <a:t>canvas</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svg</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grpSp>
        <p:nvGrpSpPr>
          <p:cNvPr id="14" name="Grupo 13"/>
          <p:cNvGrpSpPr/>
          <p:nvPr/>
        </p:nvGrpSpPr>
        <p:grpSpPr>
          <a:xfrm>
            <a:off x="1717057" y="2368845"/>
            <a:ext cx="2721933" cy="1333524"/>
            <a:chOff x="1717057" y="2368845"/>
            <a:chExt cx="2721933" cy="1333524"/>
          </a:xfrm>
        </p:grpSpPr>
        <p:sp>
          <p:nvSpPr>
            <p:cNvPr id="28" name="Rectángulo 27"/>
            <p:cNvSpPr/>
            <p:nvPr/>
          </p:nvSpPr>
          <p:spPr>
            <a:xfrm>
              <a:off x="1717057" y="2590797"/>
              <a:ext cx="2329656" cy="11115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adroTexto 17"/>
            <p:cNvSpPr txBox="1"/>
            <p:nvPr/>
          </p:nvSpPr>
          <p:spPr>
            <a:xfrm>
              <a:off x="1955247" y="2368845"/>
              <a:ext cx="1915298"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atributes</a:t>
              </a:r>
              <a:endParaRPr lang="en-GB" sz="1200" dirty="0" smtClean="0">
                <a:latin typeface="Gotham Light" pitchFamily="50" charset="0"/>
                <a:cs typeface="Gotham Light" pitchFamily="50" charset="0"/>
              </a:endParaRPr>
            </a:p>
          </p:txBody>
        </p:sp>
        <p:sp>
          <p:nvSpPr>
            <p:cNvPr id="23" name="Rectángulo 22"/>
            <p:cNvSpPr/>
            <p:nvPr/>
          </p:nvSpPr>
          <p:spPr>
            <a:xfrm>
              <a:off x="1864243" y="2653287"/>
              <a:ext cx="2574747" cy="1015663"/>
            </a:xfrm>
            <a:prstGeom prst="rect">
              <a:avLst/>
            </a:prstGeom>
          </p:spPr>
          <p:txBody>
            <a:bodyPr wrap="square">
              <a:spAutoFit/>
            </a:bodyPr>
            <a:lstStyle/>
            <a:p>
              <a:r>
                <a:rPr lang="en-GB" sz="1200" dirty="0" smtClean="0">
                  <a:latin typeface="Gotham Light" pitchFamily="50" charset="0"/>
                  <a:cs typeface="Gotham Light" pitchFamily="50" charset="0"/>
                </a:rPr>
                <a:t>&lt;div style = “</a:t>
              </a:r>
              <a:r>
                <a:rPr lang="en-GB" sz="1200" dirty="0" err="1" smtClean="0">
                  <a:latin typeface="Gotham Light" pitchFamily="50" charset="0"/>
                  <a:cs typeface="Gotham Light" pitchFamily="50" charset="0"/>
                </a:rPr>
                <a:t>color:blue</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Id </a:t>
              </a:r>
            </a:p>
            <a:p>
              <a:r>
                <a:rPr lang="en-GB" sz="1200" dirty="0" smtClean="0">
                  <a:latin typeface="Gotham Light" pitchFamily="50" charset="0"/>
                  <a:cs typeface="Gotham Light" pitchFamily="50" charset="0"/>
                </a:rPr>
                <a:t>Class</a:t>
              </a:r>
            </a:p>
            <a:p>
              <a:r>
                <a:rPr lang="en-GB" sz="1200" dirty="0" err="1" smtClean="0">
                  <a:latin typeface="Gotham Light" pitchFamily="50" charset="0"/>
                  <a:cs typeface="Gotham Light" pitchFamily="50" charset="0"/>
                </a:rPr>
                <a:t>Href</a:t>
              </a:r>
              <a:endParaRPr lang="en-GB" sz="1200" dirty="0" smtClean="0">
                <a:latin typeface="Gotham Light" pitchFamily="50" charset="0"/>
                <a:cs typeface="Gotham Light" pitchFamily="50" charset="0"/>
              </a:endParaRPr>
            </a:p>
            <a:p>
              <a:r>
                <a:rPr lang="es-CO" sz="1200" i="1" dirty="0" err="1">
                  <a:solidFill>
                    <a:srgbClr val="444444"/>
                  </a:solidFill>
                  <a:latin typeface="Consolas" panose="020B0609020204030204" pitchFamily="49" charset="0"/>
                </a:rPr>
                <a:t>width</a:t>
              </a:r>
              <a:r>
                <a:rPr lang="es-CO" sz="1200" i="1" dirty="0">
                  <a:solidFill>
                    <a:srgbClr val="444444"/>
                  </a:solidFill>
                  <a:latin typeface="Consolas" panose="020B0609020204030204" pitchFamily="49" charset="0"/>
                </a:rPr>
                <a:t>="104" </a:t>
              </a:r>
              <a:r>
                <a:rPr lang="es-CO" sz="1200" i="1" dirty="0" err="1">
                  <a:solidFill>
                    <a:srgbClr val="444444"/>
                  </a:solidFill>
                  <a:latin typeface="Consolas" panose="020B0609020204030204" pitchFamily="49" charset="0"/>
                </a:rPr>
                <a:t>height</a:t>
              </a:r>
              <a:r>
                <a:rPr lang="es-CO" sz="1200" i="1" dirty="0">
                  <a:solidFill>
                    <a:srgbClr val="444444"/>
                  </a:solidFill>
                  <a:latin typeface="Consolas" panose="020B0609020204030204" pitchFamily="49" charset="0"/>
                </a:rPr>
                <a:t>="142"&gt;</a:t>
              </a:r>
              <a:endParaRPr lang="en-GB" sz="1200" dirty="0">
                <a:latin typeface="Gotham Light" pitchFamily="50" charset="0"/>
                <a:cs typeface="Gotham Light" pitchFamily="50" charset="0"/>
              </a:endParaRPr>
            </a:p>
          </p:txBody>
        </p:sp>
      </p:grpSp>
      <p:grpSp>
        <p:nvGrpSpPr>
          <p:cNvPr id="39" name="Grupo 38"/>
          <p:cNvGrpSpPr/>
          <p:nvPr/>
        </p:nvGrpSpPr>
        <p:grpSpPr>
          <a:xfrm>
            <a:off x="8020369" y="4177822"/>
            <a:ext cx="736012" cy="1002841"/>
            <a:chOff x="8021810" y="4190644"/>
            <a:chExt cx="736012" cy="1002841"/>
          </a:xfrm>
        </p:grpSpPr>
        <p:sp>
          <p:nvSpPr>
            <p:cNvPr id="36" name="Rectángulo 35"/>
            <p:cNvSpPr/>
            <p:nvPr/>
          </p:nvSpPr>
          <p:spPr>
            <a:xfrm>
              <a:off x="8021810" y="4190644"/>
              <a:ext cx="715436"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5" name="Rectángulo 24"/>
            <p:cNvSpPr/>
            <p:nvPr/>
          </p:nvSpPr>
          <p:spPr>
            <a:xfrm>
              <a:off x="8029738" y="4311979"/>
              <a:ext cx="728084" cy="830997"/>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Media</a:t>
              </a:r>
            </a:p>
            <a:p>
              <a:r>
                <a:rPr lang="en-GB" sz="1200" dirty="0" smtClean="0">
                  <a:latin typeface="Gotham Light" pitchFamily="50" charset="0"/>
                  <a:cs typeface="Gotham Light" pitchFamily="50" charset="0"/>
                </a:rPr>
                <a:t>Video </a:t>
              </a:r>
            </a:p>
            <a:p>
              <a:r>
                <a:rPr lang="en-GB" sz="1200" dirty="0" smtClean="0">
                  <a:solidFill>
                    <a:srgbClr val="333333"/>
                  </a:solidFill>
                  <a:latin typeface="Gotham Light" pitchFamily="50" charset="0"/>
                  <a:cs typeface="Gotham Light" pitchFamily="50" charset="0"/>
                </a:rPr>
                <a:t>Audio</a:t>
              </a:r>
            </a:p>
            <a:p>
              <a:r>
                <a:rPr lang="en-GB" sz="1200" dirty="0" smtClean="0">
                  <a:solidFill>
                    <a:srgbClr val="333333"/>
                  </a:solidFill>
                  <a:latin typeface="Gotham Light" pitchFamily="50" charset="0"/>
                  <a:cs typeface="Gotham Light" pitchFamily="50" charset="0"/>
                </a:rPr>
                <a:t>Images</a:t>
              </a:r>
              <a:endParaRPr lang="es-CO" sz="1200" dirty="0">
                <a:solidFill>
                  <a:srgbClr val="333333"/>
                </a:solidFill>
                <a:latin typeface="Gotham Light" pitchFamily="50" charset="0"/>
                <a:cs typeface="Gotham Light" pitchFamily="50" charset="0"/>
              </a:endParaRPr>
            </a:p>
          </p:txBody>
        </p:sp>
      </p:grpSp>
      <p:grpSp>
        <p:nvGrpSpPr>
          <p:cNvPr id="42" name="Grupo 41"/>
          <p:cNvGrpSpPr/>
          <p:nvPr/>
        </p:nvGrpSpPr>
        <p:grpSpPr>
          <a:xfrm>
            <a:off x="9697696" y="4177822"/>
            <a:ext cx="2306761" cy="1496144"/>
            <a:chOff x="9697696" y="4177822"/>
            <a:chExt cx="2306761" cy="1496144"/>
          </a:xfrm>
        </p:grpSpPr>
        <p:sp>
          <p:nvSpPr>
            <p:cNvPr id="37" name="Rectángulo 36"/>
            <p:cNvSpPr/>
            <p:nvPr/>
          </p:nvSpPr>
          <p:spPr>
            <a:xfrm>
              <a:off x="9716081" y="4190644"/>
              <a:ext cx="2288376" cy="1483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ángulo 23"/>
            <p:cNvSpPr/>
            <p:nvPr/>
          </p:nvSpPr>
          <p:spPr>
            <a:xfrm>
              <a:off x="10138542" y="4177822"/>
              <a:ext cx="1654620" cy="276999"/>
            </a:xfrm>
            <a:prstGeom prst="rect">
              <a:avLst/>
            </a:prstGeom>
          </p:spPr>
          <p:txBody>
            <a:bodyPr wrap="none">
              <a:spAutoFit/>
            </a:bodyPr>
            <a:lstStyle/>
            <a:p>
              <a:r>
                <a:rPr lang="es-CO" sz="1200" dirty="0">
                  <a:latin typeface="Gotham Light" pitchFamily="50" charset="0"/>
                  <a:cs typeface="Gotham Light" pitchFamily="50" charset="0"/>
                </a:rPr>
                <a:t>&lt;</a:t>
              </a:r>
              <a:r>
                <a:rPr lang="es-CO" sz="1200" dirty="0" err="1">
                  <a:latin typeface="Gotham Light" pitchFamily="50" charset="0"/>
                  <a:cs typeface="Gotham Light" pitchFamily="50" charset="0"/>
                </a:rPr>
                <a:t>embed</a:t>
              </a:r>
              <a:r>
                <a:rPr lang="es-CO" sz="1200" dirty="0" smtClean="0">
                  <a:latin typeface="Gotham Light" pitchFamily="50" charset="0"/>
                  <a:cs typeface="Gotham Light" pitchFamily="50" charset="0"/>
                </a:rPr>
                <a:t>&gt;, &lt;</a:t>
              </a:r>
              <a:r>
                <a:rPr lang="es-CO" sz="1200" dirty="0" err="1" smtClean="0">
                  <a:latin typeface="Gotham Light" pitchFamily="50" charset="0"/>
                  <a:cs typeface="Gotham Light" pitchFamily="50" charset="0"/>
                </a:rPr>
                <a:t>object</a:t>
              </a:r>
              <a:r>
                <a:rPr lang="es-CO"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sp>
          <p:nvSpPr>
            <p:cNvPr id="26" name="Rectángulo 25"/>
            <p:cNvSpPr/>
            <p:nvPr/>
          </p:nvSpPr>
          <p:spPr>
            <a:xfrm>
              <a:off x="9697696" y="4209628"/>
              <a:ext cx="450764" cy="276999"/>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API</a:t>
              </a:r>
              <a:endParaRPr lang="en-GB" sz="1200" dirty="0">
                <a:latin typeface="Gotham Light" pitchFamily="50" charset="0"/>
                <a:cs typeface="Gotham Light" pitchFamily="50" charset="0"/>
              </a:endParaRPr>
            </a:p>
          </p:txBody>
        </p:sp>
        <p:sp>
          <p:nvSpPr>
            <p:cNvPr id="27" name="Rectángulo 26"/>
            <p:cNvSpPr/>
            <p:nvPr/>
          </p:nvSpPr>
          <p:spPr>
            <a:xfrm>
              <a:off x="9804046" y="4617112"/>
              <a:ext cx="1432123" cy="830997"/>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Youtube</a:t>
              </a:r>
              <a:endParaRPr lang="es-CO" sz="1200" dirty="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Geo-</a:t>
              </a:r>
              <a:r>
                <a:rPr lang="es-CO" sz="1200" dirty="0" err="1" smtClean="0">
                  <a:solidFill>
                    <a:srgbClr val="333333"/>
                  </a:solidFill>
                  <a:latin typeface="Gotham Light" pitchFamily="50" charset="0"/>
                  <a:cs typeface="Gotham Light" pitchFamily="50" charset="0"/>
                </a:rPr>
                <a:t>location</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Drag</a:t>
              </a:r>
              <a:r>
                <a:rPr lang="es-CO" sz="1200" dirty="0" smtClean="0">
                  <a:solidFill>
                    <a:srgbClr val="333333"/>
                  </a:solidFill>
                  <a:latin typeface="Gotham Light" pitchFamily="50" charset="0"/>
                  <a:cs typeface="Gotham Light" pitchFamily="50" charset="0"/>
                </a:rPr>
                <a:t> – and </a:t>
              </a:r>
              <a:r>
                <a:rPr lang="es-CO" sz="1200" dirty="0" err="1" smtClean="0">
                  <a:solidFill>
                    <a:srgbClr val="333333"/>
                  </a:solidFill>
                  <a:latin typeface="Gotham Light" pitchFamily="50" charset="0"/>
                  <a:cs typeface="Gotham Light" pitchFamily="50" charset="0"/>
                </a:rPr>
                <a:t>Drop</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localstorage</a:t>
              </a:r>
              <a:endParaRPr lang="en-GB" sz="1200" dirty="0">
                <a:latin typeface="Gotham Light" pitchFamily="50" charset="0"/>
                <a:cs typeface="Gotham Light" pitchFamily="50" charset="0"/>
              </a:endParaRPr>
            </a:p>
          </p:txBody>
        </p:sp>
      </p:grpSp>
      <p:cxnSp>
        <p:nvCxnSpPr>
          <p:cNvPr id="40" name="Conector recto de flecha 39"/>
          <p:cNvCxnSpPr/>
          <p:nvPr/>
        </p:nvCxnSpPr>
        <p:spPr>
          <a:xfrm>
            <a:off x="7081090" y="3573923"/>
            <a:ext cx="127032" cy="5368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7711466" y="3488147"/>
            <a:ext cx="811211" cy="59734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a:off x="8117071" y="3382992"/>
            <a:ext cx="2021471" cy="7024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flipH="1">
            <a:off x="5252168" y="3519878"/>
            <a:ext cx="637424" cy="54256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upo 57"/>
          <p:cNvGrpSpPr/>
          <p:nvPr/>
        </p:nvGrpSpPr>
        <p:grpSpPr>
          <a:xfrm>
            <a:off x="5334927" y="4180807"/>
            <a:ext cx="1486048" cy="1093343"/>
            <a:chOff x="4537852" y="3664995"/>
            <a:chExt cx="1486048" cy="1093343"/>
          </a:xfrm>
        </p:grpSpPr>
        <p:sp>
          <p:nvSpPr>
            <p:cNvPr id="59" name="Rectángulo 58"/>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0" name="Rectángulo 59"/>
            <p:cNvSpPr/>
            <p:nvPr/>
          </p:nvSpPr>
          <p:spPr>
            <a:xfrm>
              <a:off x="4537852" y="3742675"/>
              <a:ext cx="1486048"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Linck</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&lt;link&gt;&lt;link/&gt;</a:t>
              </a:r>
            </a:p>
            <a:p>
              <a:r>
                <a:rPr lang="es-CO" sz="1200" dirty="0" smtClean="0">
                  <a:solidFill>
                    <a:srgbClr val="333333"/>
                  </a:solidFill>
                  <a:latin typeface="Gotham Light" pitchFamily="50" charset="0"/>
                  <a:cs typeface="Gotham Light" pitchFamily="50" charset="0"/>
                </a:rPr>
                <a:t>&lt;script&gt;&lt;/script&gt;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cxnSp>
        <p:nvCxnSpPr>
          <p:cNvPr id="61" name="Conector recto de flecha 60"/>
          <p:cNvCxnSpPr/>
          <p:nvPr/>
        </p:nvCxnSpPr>
        <p:spPr>
          <a:xfrm flipH="1">
            <a:off x="6392936" y="3531398"/>
            <a:ext cx="58045" cy="53104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upo 40"/>
          <p:cNvGrpSpPr/>
          <p:nvPr/>
        </p:nvGrpSpPr>
        <p:grpSpPr>
          <a:xfrm>
            <a:off x="8831271" y="4190644"/>
            <a:ext cx="801992" cy="1136998"/>
            <a:chOff x="8831271" y="4190644"/>
            <a:chExt cx="801992" cy="1136998"/>
          </a:xfrm>
        </p:grpSpPr>
        <p:sp>
          <p:nvSpPr>
            <p:cNvPr id="64" name="Rectángulo 63"/>
            <p:cNvSpPr/>
            <p:nvPr/>
          </p:nvSpPr>
          <p:spPr>
            <a:xfrm>
              <a:off x="8831271" y="4190644"/>
              <a:ext cx="801992" cy="1136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5" name="Rectángulo 64"/>
            <p:cNvSpPr/>
            <p:nvPr/>
          </p:nvSpPr>
          <p:spPr>
            <a:xfrm>
              <a:off x="8839199" y="4311979"/>
              <a:ext cx="794064" cy="1015663"/>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Text </a:t>
              </a:r>
              <a:r>
                <a:rPr lang="es-CO" sz="1200" dirty="0" err="1" smtClean="0">
                  <a:solidFill>
                    <a:srgbClr val="333333"/>
                  </a:solidFill>
                  <a:latin typeface="Gotham Light" pitchFamily="50" charset="0"/>
                  <a:cs typeface="Gotham Light" pitchFamily="50" charset="0"/>
                </a:rPr>
                <a:t>tag</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&lt;h1&gt;</a:t>
              </a:r>
            </a:p>
            <a:p>
              <a:r>
                <a:rPr lang="es-CO" sz="1200" dirty="0" smtClean="0">
                  <a:solidFill>
                    <a:srgbClr val="333333"/>
                  </a:solidFill>
                  <a:latin typeface="Gotham Light" pitchFamily="50" charset="0"/>
                  <a:cs typeface="Gotham Light" pitchFamily="50" charset="0"/>
                </a:rPr>
                <a:t>&lt;p&gt;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table</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&lt;a&gt;</a:t>
              </a:r>
              <a:endParaRPr lang="es-CO" sz="1200" dirty="0">
                <a:solidFill>
                  <a:srgbClr val="333333"/>
                </a:solidFill>
                <a:latin typeface="Gotham Light" pitchFamily="50" charset="0"/>
                <a:cs typeface="Gotham Light" pitchFamily="50" charset="0"/>
              </a:endParaRPr>
            </a:p>
          </p:txBody>
        </p:sp>
      </p:grpSp>
      <p:cxnSp>
        <p:nvCxnSpPr>
          <p:cNvPr id="68" name="Conector recto de flecha 67"/>
          <p:cNvCxnSpPr/>
          <p:nvPr/>
        </p:nvCxnSpPr>
        <p:spPr>
          <a:xfrm>
            <a:off x="7923387" y="3462769"/>
            <a:ext cx="1326117" cy="6578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o 31"/>
          <p:cNvGrpSpPr/>
          <p:nvPr/>
        </p:nvGrpSpPr>
        <p:grpSpPr>
          <a:xfrm>
            <a:off x="187315" y="4190644"/>
            <a:ext cx="2662474" cy="2104645"/>
            <a:chOff x="187315" y="4190644"/>
            <a:chExt cx="2662474" cy="2104645"/>
          </a:xfrm>
        </p:grpSpPr>
        <p:sp>
          <p:nvSpPr>
            <p:cNvPr id="31" name="Rectángulo 30"/>
            <p:cNvSpPr/>
            <p:nvPr/>
          </p:nvSpPr>
          <p:spPr>
            <a:xfrm>
              <a:off x="218380" y="4190644"/>
              <a:ext cx="1947944" cy="2104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0" name="Rectángulo 19"/>
            <p:cNvSpPr/>
            <p:nvPr/>
          </p:nvSpPr>
          <p:spPr>
            <a:xfrm>
              <a:off x="187315" y="5579880"/>
              <a:ext cx="2662474" cy="646331"/>
            </a:xfrm>
            <a:prstGeom prst="rect">
              <a:avLst/>
            </a:prstGeom>
          </p:spPr>
          <p:txBody>
            <a:bodyPr wrap="square">
              <a:spAutoFit/>
            </a:bodyPr>
            <a:lstStyle/>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 /&gt;</a:t>
              </a:r>
            </a:p>
            <a:p>
              <a:r>
                <a:rPr lang="es-CO" sz="1200" dirty="0" err="1">
                  <a:latin typeface="Gotham Light" pitchFamily="50" charset="0"/>
                  <a:cs typeface="Gotham Light" pitchFamily="50" charset="0"/>
                </a:rPr>
                <a:t>Shiv</a:t>
              </a:r>
              <a:r>
                <a:rPr lang="es-CO" sz="1200" dirty="0">
                  <a:latin typeface="Gotham Light" pitchFamily="50" charset="0"/>
                  <a:cs typeface="Gotham Light" pitchFamily="50" charset="0"/>
                </a:rPr>
                <a:t> </a:t>
              </a:r>
              <a:r>
                <a:rPr lang="es-CO" sz="1200" dirty="0" err="1" smtClean="0">
                  <a:latin typeface="Gotham Light" pitchFamily="50" charset="0"/>
                  <a:cs typeface="Gotham Light" pitchFamily="50" charset="0"/>
                </a:rPr>
                <a:t>Solution</a:t>
              </a:r>
              <a:endParaRPr lang="es-CO" sz="1200" dirty="0">
                <a:latin typeface="Gotham Light" pitchFamily="50" charset="0"/>
                <a:cs typeface="Gotham Light" pitchFamily="50" charset="0"/>
              </a:endParaRPr>
            </a:p>
          </p:txBody>
        </p:sp>
        <p:sp>
          <p:nvSpPr>
            <p:cNvPr id="70" name="Rectángulo 69"/>
            <p:cNvSpPr/>
            <p:nvPr/>
          </p:nvSpPr>
          <p:spPr>
            <a:xfrm>
              <a:off x="187315" y="4562097"/>
              <a:ext cx="2662474" cy="461665"/>
            </a:xfrm>
            <a:prstGeom prst="rect">
              <a:avLst/>
            </a:prstGeom>
          </p:spPr>
          <p:txBody>
            <a:bodyPr wrap="square">
              <a:spAutoFit/>
            </a:bodyPr>
            <a:lstStyle/>
            <a:p>
              <a:r>
                <a:rPr lang="en-GB" sz="1200" dirty="0" smtClean="0">
                  <a:latin typeface="Gotham Light" pitchFamily="50" charset="0"/>
                  <a:cs typeface="Gotham Light" pitchFamily="50" charset="0"/>
                </a:rPr>
                <a:t>&lt;div&gt;&lt;/div&gt;</a:t>
              </a:r>
            </a:p>
            <a:p>
              <a:r>
                <a:rPr lang="en-GB" sz="1200" dirty="0" smtClean="0">
                  <a:latin typeface="Gotham Light" pitchFamily="50" charset="0"/>
                  <a:cs typeface="Gotham Light" pitchFamily="50" charset="0"/>
                </a:rPr>
                <a:t>&lt;span&gt;&lt;/span&gt; </a:t>
              </a:r>
              <a:endParaRPr lang="es-CO" sz="1200" dirty="0">
                <a:latin typeface="Gotham Light" pitchFamily="50" charset="0"/>
                <a:cs typeface="Gotham Light" pitchFamily="50" charset="0"/>
              </a:endParaRPr>
            </a:p>
          </p:txBody>
        </p:sp>
      </p:grpSp>
      <p:grpSp>
        <p:nvGrpSpPr>
          <p:cNvPr id="5" name="Grupo 4"/>
          <p:cNvGrpSpPr/>
          <p:nvPr/>
        </p:nvGrpSpPr>
        <p:grpSpPr>
          <a:xfrm>
            <a:off x="146933" y="2368845"/>
            <a:ext cx="1364360" cy="1151033"/>
            <a:chOff x="146933" y="2368845"/>
            <a:chExt cx="1364360" cy="1151033"/>
          </a:xfrm>
        </p:grpSpPr>
        <p:sp>
          <p:nvSpPr>
            <p:cNvPr id="71" name="Rectángulo 70"/>
            <p:cNvSpPr/>
            <p:nvPr/>
          </p:nvSpPr>
          <p:spPr>
            <a:xfrm>
              <a:off x="146933" y="2590797"/>
              <a:ext cx="1364360" cy="9290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adroTexto 71"/>
            <p:cNvSpPr txBox="1"/>
            <p:nvPr/>
          </p:nvSpPr>
          <p:spPr>
            <a:xfrm>
              <a:off x="385123" y="2368845"/>
              <a:ext cx="1121692"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Sintax</a:t>
              </a:r>
              <a:endParaRPr lang="en-GB" sz="1200" dirty="0" smtClean="0">
                <a:latin typeface="Gotham Light" pitchFamily="50" charset="0"/>
                <a:cs typeface="Gotham Light" pitchFamily="50" charset="0"/>
              </a:endParaRPr>
            </a:p>
          </p:txBody>
        </p:sp>
      </p:grpSp>
      <p:sp>
        <p:nvSpPr>
          <p:cNvPr id="73" name="Rectángulo 72"/>
          <p:cNvSpPr/>
          <p:nvPr/>
        </p:nvSpPr>
        <p:spPr>
          <a:xfrm>
            <a:off x="294119" y="2653287"/>
            <a:ext cx="1507897" cy="830997"/>
          </a:xfrm>
          <a:prstGeom prst="rect">
            <a:avLst/>
          </a:prstGeom>
        </p:spPr>
        <p:txBody>
          <a:bodyPr wrap="square">
            <a:spAutoFit/>
          </a:bodyPr>
          <a:lstStyle/>
          <a:p>
            <a:r>
              <a:rPr lang="en-GB" sz="1200" dirty="0" smtClean="0">
                <a:latin typeface="Gotham Light" pitchFamily="50" charset="0"/>
                <a:cs typeface="Gotham Light" pitchFamily="50" charset="0"/>
              </a:rPr>
              <a:t>&lt;&gt;&lt;/&gt;</a:t>
            </a:r>
          </a:p>
          <a:p>
            <a:r>
              <a:rPr lang="en-GB" sz="1200" dirty="0" smtClean="0">
                <a:latin typeface="Gotham Light" pitchFamily="50" charset="0"/>
                <a:cs typeface="Gotham Light" pitchFamily="50" charset="0"/>
              </a:rPr>
              <a:t>&lt; element attribute = “</a:t>
            </a:r>
            <a:r>
              <a:rPr lang="en-GB" sz="1200" dirty="0" err="1" smtClean="0">
                <a:latin typeface="Gotham Light" pitchFamily="50" charset="0"/>
                <a:cs typeface="Gotham Light" pitchFamily="50" charset="0"/>
              </a:rPr>
              <a:t>ection</a:t>
            </a:r>
            <a:r>
              <a:rPr lang="en-GB"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nvGrpSpPr>
          <p:cNvPr id="44" name="Grupo 43"/>
          <p:cNvGrpSpPr/>
          <p:nvPr/>
        </p:nvGrpSpPr>
        <p:grpSpPr>
          <a:xfrm>
            <a:off x="3811026" y="4180807"/>
            <a:ext cx="1425390" cy="2696380"/>
            <a:chOff x="3811026" y="4180807"/>
            <a:chExt cx="1425390" cy="2696380"/>
          </a:xfrm>
        </p:grpSpPr>
        <p:grpSp>
          <p:nvGrpSpPr>
            <p:cNvPr id="56" name="Grupo 55"/>
            <p:cNvGrpSpPr/>
            <p:nvPr/>
          </p:nvGrpSpPr>
          <p:grpSpPr>
            <a:xfrm>
              <a:off x="3811026" y="4180807"/>
              <a:ext cx="1425390" cy="1093343"/>
              <a:chOff x="4537852" y="3664995"/>
              <a:chExt cx="1425390" cy="1093343"/>
            </a:xfrm>
          </p:grpSpPr>
          <p:sp>
            <p:nvSpPr>
              <p:cNvPr id="52" name="Rectángulo 51"/>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53" name="Rectángulo 52"/>
              <p:cNvSpPr/>
              <p:nvPr/>
            </p:nvSpPr>
            <p:spPr>
              <a:xfrm>
                <a:off x="4537852" y="3742675"/>
                <a:ext cx="1425390"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Structure</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&lt;head&gt;&lt;head/&gt;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pic>
          <p:nvPicPr>
            <p:cNvPr id="74" name="Imagen 73"/>
            <p:cNvPicPr>
              <a:picLocks noChangeAspect="1"/>
            </p:cNvPicPr>
            <p:nvPr/>
          </p:nvPicPr>
          <p:blipFill>
            <a:blip r:embed="rId3"/>
            <a:stretch>
              <a:fillRect/>
            </a:stretch>
          </p:blipFill>
          <p:spPr>
            <a:xfrm>
              <a:off x="3853026" y="5327642"/>
              <a:ext cx="1314765" cy="1549545"/>
            </a:xfrm>
            <a:prstGeom prst="rect">
              <a:avLst/>
            </a:prstGeom>
          </p:spPr>
        </p:pic>
      </p:grpSp>
      <p:sp>
        <p:nvSpPr>
          <p:cNvPr id="75" name="Rectángulo 74"/>
          <p:cNvSpPr/>
          <p:nvPr/>
        </p:nvSpPr>
        <p:spPr>
          <a:xfrm>
            <a:off x="6421958" y="1548573"/>
            <a:ext cx="5629298" cy="307777"/>
          </a:xfrm>
          <a:prstGeom prst="rect">
            <a:avLst/>
          </a:prstGeom>
        </p:spPr>
        <p:txBody>
          <a:bodyPr wrap="none">
            <a:spAutoFit/>
          </a:bodyPr>
          <a:lstStyle/>
          <a:p>
            <a:r>
              <a:rPr lang="en-GB" sz="1400" dirty="0">
                <a:latin typeface="Gotham Light" pitchFamily="50" charset="0"/>
                <a:cs typeface="Gotham Light" pitchFamily="50" charset="0"/>
              </a:rPr>
              <a:t>You can nest </a:t>
            </a:r>
            <a:r>
              <a:rPr lang="en-GB" sz="1400" dirty="0" smtClean="0">
                <a:latin typeface="Gotham Light" pitchFamily="50" charset="0"/>
                <a:cs typeface="Gotham Light" pitchFamily="50" charset="0"/>
              </a:rPr>
              <a:t>elements, it is the place to connect all the pages</a:t>
            </a:r>
            <a:endParaRPr lang="en-GB" sz="1400" dirty="0">
              <a:latin typeface="Gotham Light" pitchFamily="50" charset="0"/>
              <a:cs typeface="Gotham Light" pitchFamily="50" charset="0"/>
            </a:endParaRPr>
          </a:p>
        </p:txBody>
      </p:sp>
      <p:sp>
        <p:nvSpPr>
          <p:cNvPr id="76" name="CuadroTexto 75"/>
          <p:cNvSpPr txBox="1"/>
          <p:nvPr/>
        </p:nvSpPr>
        <p:spPr>
          <a:xfrm>
            <a:off x="117230" y="132028"/>
            <a:ext cx="12074770"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HTML is a system that trough tags </a:t>
            </a:r>
            <a:r>
              <a:rPr lang="en-GB" sz="2400" dirty="0">
                <a:latin typeface="Gotham Light" pitchFamily="50" charset="0"/>
                <a:cs typeface="Gotham Light" pitchFamily="50" charset="0"/>
              </a:rPr>
              <a:t>and </a:t>
            </a:r>
            <a:r>
              <a:rPr lang="en-GB" sz="2400" dirty="0" smtClean="0">
                <a:latin typeface="Gotham Light" pitchFamily="50" charset="0"/>
                <a:cs typeface="Gotham Light" pitchFamily="50" charset="0"/>
              </a:rPr>
              <a:t>properties manage blocks of information that the users will see on in witch user can put information. </a:t>
            </a:r>
            <a:endParaRPr lang="en-GB" sz="2400" b="1" dirty="0">
              <a:latin typeface="Gotham Light" pitchFamily="50" charset="0"/>
              <a:cs typeface="Gotham Light" pitchFamily="50" charset="0"/>
            </a:endParaRPr>
          </a:p>
        </p:txBody>
      </p:sp>
      <p:grpSp>
        <p:nvGrpSpPr>
          <p:cNvPr id="21" name="Grupo 20"/>
          <p:cNvGrpSpPr/>
          <p:nvPr/>
        </p:nvGrpSpPr>
        <p:grpSpPr>
          <a:xfrm>
            <a:off x="10327236" y="2566321"/>
            <a:ext cx="1864764" cy="797953"/>
            <a:chOff x="10327236" y="2566321"/>
            <a:chExt cx="1864764" cy="797953"/>
          </a:xfrm>
        </p:grpSpPr>
        <p:sp>
          <p:nvSpPr>
            <p:cNvPr id="51" name="Rectángulo 50"/>
            <p:cNvSpPr/>
            <p:nvPr/>
          </p:nvSpPr>
          <p:spPr>
            <a:xfrm>
              <a:off x="10327236" y="2566321"/>
              <a:ext cx="186476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adroTexto 53"/>
            <p:cNvSpPr txBox="1"/>
            <p:nvPr/>
          </p:nvSpPr>
          <p:spPr>
            <a:xfrm>
              <a:off x="10462340" y="2566321"/>
              <a:ext cx="1649400" cy="307777"/>
            </a:xfrm>
            <a:prstGeom prst="rect">
              <a:avLst/>
            </a:prstGeom>
            <a:noFill/>
          </p:spPr>
          <p:txBody>
            <a:bodyPr wrap="square" rtlCol="0">
              <a:spAutoFit/>
            </a:bodyPr>
            <a:lstStyle/>
            <a:p>
              <a:r>
                <a:rPr lang="en-GB" sz="1400" dirty="0" smtClean="0"/>
                <a:t>Entities/</a:t>
              </a:r>
              <a:r>
                <a:rPr lang="en-GB" sz="1400" dirty="0" err="1" smtClean="0"/>
                <a:t>simbol</a:t>
              </a:r>
              <a:endParaRPr lang="en-GB" sz="1400" dirty="0" smtClean="0"/>
            </a:p>
          </p:txBody>
        </p:sp>
        <p:sp>
          <p:nvSpPr>
            <p:cNvPr id="55" name="Rectángulo 54"/>
            <p:cNvSpPr/>
            <p:nvPr/>
          </p:nvSpPr>
          <p:spPr>
            <a:xfrm>
              <a:off x="10476104" y="2945943"/>
              <a:ext cx="1439818" cy="276999"/>
            </a:xfrm>
            <a:prstGeom prst="rect">
              <a:avLst/>
            </a:prstGeom>
          </p:spPr>
          <p:txBody>
            <a:bodyPr wrap="none">
              <a:spAutoFit/>
            </a:bodyPr>
            <a:lstStyle/>
            <a:p>
              <a:r>
                <a:rPr lang="es-CO" sz="1200" dirty="0" smtClean="0">
                  <a:solidFill>
                    <a:srgbClr val="333333"/>
                  </a:solidFill>
                  <a:latin typeface="Verdana" panose="020B0604030504040204" pitchFamily="34" charset="0"/>
                </a:rPr>
                <a:t>Unicode - UTF-8</a:t>
              </a:r>
              <a:endParaRPr lang="en-GB" sz="1200" dirty="0"/>
            </a:p>
          </p:txBody>
        </p:sp>
      </p:grpSp>
      <p:grpSp>
        <p:nvGrpSpPr>
          <p:cNvPr id="2" name="Grupo 1"/>
          <p:cNvGrpSpPr/>
          <p:nvPr/>
        </p:nvGrpSpPr>
        <p:grpSpPr>
          <a:xfrm>
            <a:off x="121545" y="1111937"/>
            <a:ext cx="2089134" cy="843142"/>
            <a:chOff x="121545" y="1111937"/>
            <a:chExt cx="2089134" cy="843142"/>
          </a:xfrm>
        </p:grpSpPr>
        <p:sp>
          <p:nvSpPr>
            <p:cNvPr id="57" name="Rectángulo 56"/>
            <p:cNvSpPr/>
            <p:nvPr/>
          </p:nvSpPr>
          <p:spPr>
            <a:xfrm>
              <a:off x="121545"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adroTexto 61"/>
            <p:cNvSpPr txBox="1"/>
            <p:nvPr/>
          </p:nvSpPr>
          <p:spPr>
            <a:xfrm>
              <a:off x="479775" y="1111937"/>
              <a:ext cx="1649400" cy="369332"/>
            </a:xfrm>
            <a:prstGeom prst="rect">
              <a:avLst/>
            </a:prstGeom>
            <a:noFill/>
          </p:spPr>
          <p:txBody>
            <a:bodyPr wrap="square" rtlCol="0">
              <a:spAutoFit/>
            </a:bodyPr>
            <a:lstStyle/>
            <a:p>
              <a:r>
                <a:rPr lang="en-GB" dirty="0" smtClean="0"/>
                <a:t>Events</a:t>
              </a:r>
            </a:p>
          </p:txBody>
        </p:sp>
        <p:sp>
          <p:nvSpPr>
            <p:cNvPr id="63" name="Rectángulo 62"/>
            <p:cNvSpPr/>
            <p:nvPr/>
          </p:nvSpPr>
          <p:spPr>
            <a:xfrm>
              <a:off x="175068" y="1441499"/>
              <a:ext cx="1872603" cy="430887"/>
            </a:xfrm>
            <a:prstGeom prst="rect">
              <a:avLst/>
            </a:prstGeom>
          </p:spPr>
          <p:txBody>
            <a:bodyPr wrap="square">
              <a:spAutoFit/>
            </a:bodyPr>
            <a:lstStyle/>
            <a:p>
              <a:r>
                <a:rPr lang="es-CO" sz="1100" dirty="0" err="1" smtClean="0">
                  <a:solidFill>
                    <a:srgbClr val="333333"/>
                  </a:solidFill>
                  <a:latin typeface="Verdana" panose="020B0604030504040204" pitchFamily="34" charset="0"/>
                </a:rPr>
                <a:t>They</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work</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like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if</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it</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was</a:t>
              </a:r>
              <a:r>
                <a:rPr lang="es-CO" sz="1100" dirty="0" smtClean="0">
                  <a:solidFill>
                    <a:srgbClr val="333333"/>
                  </a:solidFill>
                  <a:latin typeface="Verdana" panose="020B0604030504040204" pitchFamily="34" charset="0"/>
                </a:rPr>
                <a:t> java</a:t>
              </a:r>
              <a:endParaRPr lang="en-GB" sz="1100" dirty="0"/>
            </a:p>
          </p:txBody>
        </p:sp>
      </p:grpSp>
      <p:cxnSp>
        <p:nvCxnSpPr>
          <p:cNvPr id="66" name="Conector recto de flecha 65"/>
          <p:cNvCxnSpPr>
            <a:stCxn id="18" idx="0"/>
            <a:endCxn id="30" idx="2"/>
          </p:cNvCxnSpPr>
          <p:nvPr/>
        </p:nvCxnSpPr>
        <p:spPr>
          <a:xfrm flipV="1">
            <a:off x="2912896" y="1955079"/>
            <a:ext cx="374645" cy="41376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flipH="1" flipV="1">
            <a:off x="2129175" y="2065347"/>
            <a:ext cx="501241" cy="31646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ángulo 68"/>
          <p:cNvSpPr/>
          <p:nvPr/>
        </p:nvSpPr>
        <p:spPr>
          <a:xfrm>
            <a:off x="8234720" y="2559709"/>
            <a:ext cx="1717861"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Line and block elements</a:t>
            </a:r>
            <a:endParaRPr lang="en-GB" dirty="0">
              <a:solidFill>
                <a:schemeClr val="tx1"/>
              </a:solidFill>
            </a:endParaRPr>
          </a:p>
        </p:txBody>
      </p:sp>
    </p:spTree>
    <p:extLst>
      <p:ext uri="{BB962C8B-B14F-4D97-AF65-F5344CB8AC3E}">
        <p14:creationId xmlns:p14="http://schemas.microsoft.com/office/powerpoint/2010/main" val="39994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31"/>
          <p:cNvSpPr txBox="1"/>
          <p:nvPr/>
        </p:nvSpPr>
        <p:spPr>
          <a:xfrm>
            <a:off x="5118168" y="4228815"/>
            <a:ext cx="2004646" cy="1015663"/>
          </a:xfrm>
          <a:prstGeom prst="rect">
            <a:avLst/>
          </a:prstGeom>
          <a:noFill/>
        </p:spPr>
        <p:txBody>
          <a:bodyPr wrap="square" rtlCol="0">
            <a:spAutoFit/>
          </a:bodyPr>
          <a:lstStyle/>
          <a:p>
            <a:r>
              <a:rPr lang="en-GB" sz="1200" dirty="0" smtClean="0">
                <a:latin typeface="Gotham Light" pitchFamily="50" charset="0"/>
                <a:cs typeface="Gotham Light" pitchFamily="50" charset="0"/>
              </a:rPr>
              <a:t>Style that only act over characteristics of elements </a:t>
            </a:r>
          </a:p>
          <a:p>
            <a:endParaRPr lang="en-GB" sz="1200" dirty="0">
              <a:latin typeface="Gotham Light" pitchFamily="50" charset="0"/>
              <a:cs typeface="Gotham Light" pitchFamily="50" charset="0"/>
            </a:endParaRPr>
          </a:p>
          <a:p>
            <a:endParaRPr lang="en-GB" sz="1200" dirty="0">
              <a:latin typeface="Gotham Light" pitchFamily="50" charset="0"/>
              <a:cs typeface="Gotham Light" pitchFamily="50" charset="0"/>
            </a:endParaRPr>
          </a:p>
        </p:txBody>
      </p:sp>
      <p:sp>
        <p:nvSpPr>
          <p:cNvPr id="4" name="CuadroTexto 3"/>
          <p:cNvSpPr txBox="1"/>
          <p:nvPr/>
        </p:nvSpPr>
        <p:spPr>
          <a:xfrm>
            <a:off x="422031" y="272705"/>
            <a:ext cx="11242432"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different types of selectors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994" r="75819" b="36529"/>
          <a:stretch/>
        </p:blipFill>
        <p:spPr bwMode="auto">
          <a:xfrm>
            <a:off x="6853617" y="817732"/>
            <a:ext cx="1239681" cy="124264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6236673" y="2060379"/>
            <a:ext cx="703384" cy="794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310549" y="2854460"/>
            <a:ext cx="1543068" cy="1477328"/>
          </a:xfrm>
          <a:prstGeom prst="rect">
            <a:avLst/>
          </a:prstGeom>
          <a:noFill/>
        </p:spPr>
        <p:txBody>
          <a:bodyPr wrap="square" rtlCol="0">
            <a:spAutoFit/>
          </a:bodyPr>
          <a:lstStyle/>
          <a:p>
            <a:r>
              <a:rPr lang="en-GB" dirty="0" err="1" smtClean="0"/>
              <a:t>Eelement</a:t>
            </a:r>
            <a:r>
              <a:rPr lang="en-GB" dirty="0" smtClean="0"/>
              <a:t> </a:t>
            </a:r>
          </a:p>
          <a:p>
            <a:endParaRPr lang="en-GB" dirty="0"/>
          </a:p>
          <a:p>
            <a:r>
              <a:rPr lang="en-GB" dirty="0" smtClean="0"/>
              <a:t>P {</a:t>
            </a:r>
            <a:r>
              <a:rPr lang="en-GB" dirty="0" err="1" smtClean="0"/>
              <a:t>xx:xx</a:t>
            </a:r>
            <a:r>
              <a:rPr lang="en-GB" dirty="0" smtClean="0"/>
              <a:t>;}</a:t>
            </a:r>
          </a:p>
          <a:p>
            <a:r>
              <a:rPr lang="en-GB" dirty="0"/>
              <a:t>a</a:t>
            </a:r>
            <a:r>
              <a:rPr lang="en-GB" dirty="0" smtClean="0"/>
              <a:t>{}</a:t>
            </a:r>
            <a:endParaRPr lang="en-GB" dirty="0"/>
          </a:p>
          <a:p>
            <a:r>
              <a:rPr lang="en-GB" dirty="0" smtClean="0"/>
              <a:t>Table{}</a:t>
            </a:r>
            <a:endParaRPr lang="en-GB" dirty="0"/>
          </a:p>
        </p:txBody>
      </p:sp>
      <p:sp>
        <p:nvSpPr>
          <p:cNvPr id="13" name="CuadroTexto 12"/>
          <p:cNvSpPr txBox="1"/>
          <p:nvPr/>
        </p:nvSpPr>
        <p:spPr>
          <a:xfrm>
            <a:off x="7216957" y="2554806"/>
            <a:ext cx="2060295" cy="923330"/>
          </a:xfrm>
          <a:prstGeom prst="rect">
            <a:avLst/>
          </a:prstGeom>
          <a:noFill/>
        </p:spPr>
        <p:txBody>
          <a:bodyPr wrap="square" rtlCol="0">
            <a:spAutoFit/>
          </a:bodyPr>
          <a:lstStyle/>
          <a:p>
            <a:r>
              <a:rPr lang="en-GB" dirty="0" smtClean="0"/>
              <a:t>Id</a:t>
            </a:r>
          </a:p>
          <a:p>
            <a:r>
              <a:rPr lang="en-GB" dirty="0" smtClean="0"/>
              <a:t>#</a:t>
            </a:r>
            <a:r>
              <a:rPr lang="en-GB" dirty="0" err="1" smtClean="0"/>
              <a:t>makeUpAName</a:t>
            </a:r>
            <a:r>
              <a:rPr lang="en-GB" dirty="0" smtClean="0"/>
              <a:t> { </a:t>
            </a:r>
            <a:r>
              <a:rPr lang="en-GB" dirty="0" err="1" smtClean="0"/>
              <a:t>xx:xx</a:t>
            </a:r>
            <a:r>
              <a:rPr lang="en-GB" dirty="0" smtClean="0"/>
              <a:t>; }</a:t>
            </a:r>
          </a:p>
        </p:txBody>
      </p:sp>
      <p:cxnSp>
        <p:nvCxnSpPr>
          <p:cNvPr id="14" name="Conector recto de flecha 13"/>
          <p:cNvCxnSpPr>
            <a:stCxn id="9" idx="2"/>
          </p:cNvCxnSpPr>
          <p:nvPr/>
        </p:nvCxnSpPr>
        <p:spPr>
          <a:xfrm>
            <a:off x="7473458" y="2060379"/>
            <a:ext cx="153141" cy="39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9361785" y="2509982"/>
            <a:ext cx="2060295" cy="923330"/>
          </a:xfrm>
          <a:prstGeom prst="rect">
            <a:avLst/>
          </a:prstGeom>
          <a:noFill/>
        </p:spPr>
        <p:txBody>
          <a:bodyPr wrap="square" rtlCol="0">
            <a:spAutoFit/>
          </a:bodyPr>
          <a:lstStyle/>
          <a:p>
            <a:r>
              <a:rPr lang="en-GB" dirty="0" smtClean="0"/>
              <a:t>class</a:t>
            </a:r>
            <a:endParaRPr lang="en-GB" dirty="0"/>
          </a:p>
          <a:p>
            <a:r>
              <a:rPr lang="en-GB" dirty="0"/>
              <a:t>.</a:t>
            </a:r>
            <a:r>
              <a:rPr lang="en-GB" dirty="0" err="1" smtClean="0"/>
              <a:t>makeUpAName</a:t>
            </a:r>
            <a:r>
              <a:rPr lang="en-GB" dirty="0" smtClean="0"/>
              <a:t> { </a:t>
            </a:r>
            <a:r>
              <a:rPr lang="en-GB" dirty="0" err="1" smtClean="0"/>
              <a:t>xx:xx</a:t>
            </a:r>
            <a:r>
              <a:rPr lang="en-GB" dirty="0" smtClean="0"/>
              <a:t>; }</a:t>
            </a:r>
          </a:p>
        </p:txBody>
      </p:sp>
      <p:cxnSp>
        <p:nvCxnSpPr>
          <p:cNvPr id="18" name="Conector recto de flecha 17"/>
          <p:cNvCxnSpPr/>
          <p:nvPr/>
        </p:nvCxnSpPr>
        <p:spPr>
          <a:xfrm>
            <a:off x="8197321" y="1887621"/>
            <a:ext cx="1164464" cy="608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7473457" y="4049179"/>
            <a:ext cx="1700900" cy="1200329"/>
          </a:xfrm>
          <a:prstGeom prst="rect">
            <a:avLst/>
          </a:prstGeom>
        </p:spPr>
        <p:txBody>
          <a:bodyPr wrap="square">
            <a:spAutoFit/>
          </a:bodyPr>
          <a:lstStyle>
            <a:defPPr>
              <a:defRPr lang="es-CO"/>
            </a:defPPr>
            <a:lvl1pPr>
              <a:defRPr sz="1200" b="1">
                <a:solidFill>
                  <a:srgbClr val="333333"/>
                </a:solidFill>
                <a:latin typeface="Verdana" panose="020B0604030504040204" pitchFamily="34" charset="0"/>
              </a:defRPr>
            </a:lvl1pPr>
          </a:lstStyle>
          <a:p>
            <a:r>
              <a:rPr lang="en-GB" b="0" dirty="0"/>
              <a:t>Class that only affects a specific element</a:t>
            </a:r>
          </a:p>
          <a:p>
            <a:endParaRPr lang="en-GB" b="0" dirty="0"/>
          </a:p>
          <a:p>
            <a:r>
              <a:rPr lang="en-GB" b="0" dirty="0" err="1"/>
              <a:t>p.makeUpAName</a:t>
            </a:r>
            <a:r>
              <a:rPr lang="en-GB" b="0" dirty="0"/>
              <a:t> { </a:t>
            </a:r>
            <a:r>
              <a:rPr lang="en-GB" b="0" dirty="0" err="1"/>
              <a:t>xx:xx</a:t>
            </a:r>
            <a:r>
              <a:rPr lang="en-GB" b="0" dirty="0"/>
              <a:t>; }</a:t>
            </a:r>
          </a:p>
        </p:txBody>
      </p:sp>
      <p:cxnSp>
        <p:nvCxnSpPr>
          <p:cNvPr id="21" name="Conector recto de flecha 20"/>
          <p:cNvCxnSpPr/>
          <p:nvPr/>
        </p:nvCxnSpPr>
        <p:spPr>
          <a:xfrm flipV="1">
            <a:off x="6365627" y="4086384"/>
            <a:ext cx="892643" cy="73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a:off x="9659815" y="3716215"/>
            <a:ext cx="175848" cy="26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4479230" y="4086384"/>
            <a:ext cx="625120" cy="53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2547511" y="4129004"/>
            <a:ext cx="2145665" cy="1107996"/>
          </a:xfrm>
          <a:prstGeom prst="rect">
            <a:avLst/>
          </a:prstGeom>
        </p:spPr>
        <p:txBody>
          <a:bodyPr wrap="square">
            <a:spAutoFit/>
          </a:bodyPr>
          <a:lstStyle/>
          <a:p>
            <a:r>
              <a:rPr lang="es-CO" sz="1100" i="1" dirty="0" err="1" smtClean="0">
                <a:solidFill>
                  <a:srgbClr val="444444"/>
                </a:solidFill>
                <a:latin typeface="Consolas" panose="020B0609020204030204" pitchFamily="49" charset="0"/>
              </a:rPr>
              <a:t>You</a:t>
            </a:r>
            <a:r>
              <a:rPr lang="es-CO" sz="1100" i="1" dirty="0" smtClean="0">
                <a:solidFill>
                  <a:srgbClr val="444444"/>
                </a:solidFill>
                <a:latin typeface="Consolas" panose="020B0609020204030204" pitchFamily="49" charset="0"/>
              </a:rPr>
              <a:t> can </a:t>
            </a:r>
            <a:r>
              <a:rPr lang="es-CO" sz="1100" i="1" dirty="0" err="1" smtClean="0">
                <a:solidFill>
                  <a:srgbClr val="444444"/>
                </a:solidFill>
                <a:latin typeface="Consolas" panose="020B0609020204030204" pitchFamily="49" charset="0"/>
              </a:rPr>
              <a:t>group</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elements</a:t>
            </a:r>
            <a:endParaRPr lang="es-CO" sz="1100" i="1" dirty="0" smtClean="0">
              <a:solidFill>
                <a:srgbClr val="444444"/>
              </a:solidFill>
              <a:latin typeface="Consolas" panose="020B0609020204030204" pitchFamily="49" charset="0"/>
            </a:endParaRPr>
          </a:p>
          <a:p>
            <a:endParaRPr lang="es-CO" sz="1100" i="1" dirty="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h1</a:t>
            </a:r>
            <a:r>
              <a:rPr lang="es-CO" sz="1100" i="1" dirty="0">
                <a:solidFill>
                  <a:srgbClr val="444444"/>
                </a:solidFill>
                <a:latin typeface="Consolas" panose="020B0609020204030204" pitchFamily="49" charset="0"/>
              </a:rPr>
              <a:t>,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cxnSp>
        <p:nvCxnSpPr>
          <p:cNvPr id="29" name="Conector recto de flecha 28"/>
          <p:cNvCxnSpPr/>
          <p:nvPr/>
        </p:nvCxnSpPr>
        <p:spPr>
          <a:xfrm flipH="1">
            <a:off x="5377415" y="4933921"/>
            <a:ext cx="107871" cy="41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ángulo 32"/>
          <p:cNvSpPr/>
          <p:nvPr/>
        </p:nvSpPr>
        <p:spPr>
          <a:xfrm>
            <a:off x="7026705" y="5459895"/>
            <a:ext cx="1786894" cy="1569660"/>
          </a:xfrm>
          <a:prstGeom prst="rect">
            <a:avLst/>
          </a:prstGeom>
        </p:spPr>
        <p:txBody>
          <a:bodyPr wrap="square">
            <a:spAutoFit/>
          </a:bodyPr>
          <a:lstStyle/>
          <a:p>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unvisited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a:link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a:visited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#00FF00;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mouse </a:t>
            </a:r>
            <a:r>
              <a:rPr lang="es-CO" sz="600" dirty="0" err="1">
                <a:solidFill>
                  <a:srgbClr val="008000"/>
                </a:solidFill>
                <a:latin typeface="Consolas" panose="020B0609020204030204" pitchFamily="49" charset="0"/>
              </a:rPr>
              <a:t>over</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a:hover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#FF00FF</a:t>
            </a:r>
            <a:r>
              <a:rPr lang="es-CO" sz="600" dirty="0" smtClean="0">
                <a:solidFill>
                  <a:srgbClr val="0000CD"/>
                </a:solidFill>
                <a:latin typeface="Consolas" panose="020B0609020204030204" pitchFamily="49" charset="0"/>
              </a:rPr>
              <a:t>;</a:t>
            </a:r>
            <a:endParaRPr lang="es-CO" sz="600" dirty="0" smtClean="0"/>
          </a:p>
          <a:p>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selected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a:active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#0000FF;</a:t>
            </a:r>
            <a:r>
              <a:rPr lang="es-CO" sz="600" dirty="0"/>
              <a:t/>
            </a:r>
            <a:br>
              <a:rPr lang="es-CO" sz="600" dirty="0"/>
            </a:br>
            <a:r>
              <a:rPr lang="es-CO" sz="600" dirty="0">
                <a:solidFill>
                  <a:srgbClr val="000000"/>
                </a:solidFill>
                <a:latin typeface="Consolas" panose="020B0609020204030204" pitchFamily="49" charset="0"/>
              </a:rPr>
              <a:t>}</a:t>
            </a:r>
            <a:endParaRPr lang="en-GB" sz="600" dirty="0"/>
          </a:p>
        </p:txBody>
      </p:sp>
      <p:sp>
        <p:nvSpPr>
          <p:cNvPr id="5" name="CuadroTexto 4"/>
          <p:cNvSpPr txBox="1"/>
          <p:nvPr/>
        </p:nvSpPr>
        <p:spPr>
          <a:xfrm>
            <a:off x="2159667" y="1081358"/>
            <a:ext cx="1634978" cy="369332"/>
          </a:xfrm>
          <a:prstGeom prst="rect">
            <a:avLst/>
          </a:prstGeom>
          <a:noFill/>
        </p:spPr>
        <p:txBody>
          <a:bodyPr wrap="square" rtlCol="0">
            <a:spAutoFit/>
          </a:bodyPr>
          <a:lstStyle/>
          <a:p>
            <a:r>
              <a:rPr lang="en-GB" dirty="0" err="1" smtClean="0"/>
              <a:t>Combinators</a:t>
            </a:r>
            <a:r>
              <a:rPr lang="en-GB" dirty="0" smtClean="0"/>
              <a:t> </a:t>
            </a:r>
            <a:endParaRPr lang="en-GB" dirty="0"/>
          </a:p>
        </p:txBody>
      </p:sp>
      <p:sp>
        <p:nvSpPr>
          <p:cNvPr id="8" name="Rectángulo 7"/>
          <p:cNvSpPr/>
          <p:nvPr/>
        </p:nvSpPr>
        <p:spPr>
          <a:xfrm>
            <a:off x="113744" y="838830"/>
            <a:ext cx="1542489" cy="1384995"/>
          </a:xfrm>
          <a:prstGeom prst="rect">
            <a:avLst/>
          </a:prstGeom>
        </p:spPr>
        <p:txBody>
          <a:bodyPr wrap="square">
            <a:spAutoFit/>
          </a:bodyPr>
          <a:lstStyle/>
          <a:p>
            <a:r>
              <a:rPr lang="en-US" sz="1200" b="1" dirty="0" smtClean="0">
                <a:solidFill>
                  <a:srgbClr val="333333"/>
                </a:solidFill>
                <a:latin typeface="Verdana" panose="020B0604030504040204" pitchFamily="34" charset="0"/>
              </a:rPr>
              <a:t>general </a:t>
            </a:r>
            <a:r>
              <a:rPr lang="en-US" sz="1200" b="1" dirty="0">
                <a:solidFill>
                  <a:srgbClr val="333333"/>
                </a:solidFill>
                <a:latin typeface="Verdana" panose="020B0604030504040204" pitchFamily="34" charset="0"/>
              </a:rPr>
              <a:t>sibling </a:t>
            </a:r>
            <a:r>
              <a:rPr lang="en-US" sz="1200" b="1" dirty="0" smtClean="0">
                <a:solidFill>
                  <a:srgbClr val="333333"/>
                </a:solidFill>
                <a:latin typeface="Verdana" panose="020B0604030504040204" pitchFamily="34" charset="0"/>
              </a:rPr>
              <a:t>selector</a:t>
            </a:r>
          </a:p>
          <a:p>
            <a:r>
              <a:rPr lang="en-US" sz="1200" b="0" i="0" dirty="0" err="1" smtClean="0">
                <a:solidFill>
                  <a:srgbClr val="333333"/>
                </a:solidFill>
                <a:effectLst/>
                <a:latin typeface="Verdana" panose="020B0604030504040204" pitchFamily="34" charset="0"/>
              </a:rPr>
              <a:t>Div</a:t>
            </a:r>
            <a:r>
              <a:rPr lang="en-US" sz="1200" b="0" i="0" dirty="0" smtClean="0">
                <a:solidFill>
                  <a:srgbClr val="333333"/>
                </a:solidFill>
                <a:effectLst/>
                <a:latin typeface="Verdana" panose="020B0604030504040204" pitchFamily="34" charset="0"/>
              </a:rPr>
              <a:t> ~ p {}</a:t>
            </a:r>
            <a:endParaRPr lang="en-US" sz="1200" b="0" i="0" dirty="0">
              <a:solidFill>
                <a:srgbClr val="333333"/>
              </a:solidFill>
              <a:effectLst/>
              <a:latin typeface="Verdana" panose="020B0604030504040204" pitchFamily="34" charset="0"/>
            </a:endParaRPr>
          </a:p>
          <a:p>
            <a:r>
              <a:rPr lang="en-US" sz="1200" dirty="0">
                <a:solidFill>
                  <a:srgbClr val="333333"/>
                </a:solidFill>
                <a:latin typeface="Verdana" panose="020B0604030504040204" pitchFamily="34" charset="0"/>
              </a:rPr>
              <a:t>all &lt;p&gt; elements that are siblings of &lt;div&gt; elements</a:t>
            </a:r>
          </a:p>
        </p:txBody>
      </p:sp>
      <p:sp>
        <p:nvSpPr>
          <p:cNvPr id="28" name="Rectángulo 27"/>
          <p:cNvSpPr/>
          <p:nvPr/>
        </p:nvSpPr>
        <p:spPr>
          <a:xfrm>
            <a:off x="1760256" y="1461028"/>
            <a:ext cx="2301394" cy="830997"/>
          </a:xfrm>
          <a:prstGeom prst="rect">
            <a:avLst/>
          </a:prstGeom>
        </p:spPr>
        <p:txBody>
          <a:bodyPr wrap="square">
            <a:spAutoFit/>
          </a:bodyPr>
          <a:lstStyle/>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p:txBody>
      </p:sp>
      <p:sp>
        <p:nvSpPr>
          <p:cNvPr id="16" name="Rectángulo 15"/>
          <p:cNvSpPr/>
          <p:nvPr/>
        </p:nvSpPr>
        <p:spPr>
          <a:xfrm>
            <a:off x="853445" y="2726297"/>
            <a:ext cx="2043435" cy="1200329"/>
          </a:xfrm>
          <a:prstGeom prst="rect">
            <a:avLst/>
          </a:prstGeom>
        </p:spPr>
        <p:txBody>
          <a:bodyPr wrap="square">
            <a:spAutoFit/>
          </a:bodyPr>
          <a:lstStyle/>
          <a:p>
            <a:r>
              <a:rPr lang="en-US" sz="1200" b="1" dirty="0" smtClean="0">
                <a:solidFill>
                  <a:srgbClr val="333333"/>
                </a:solidFill>
                <a:latin typeface="Verdana" panose="020B0604030504040204" pitchFamily="34" charset="0"/>
              </a:rPr>
              <a:t>descendant selector</a:t>
            </a:r>
            <a:endParaRPr lang="en-US" sz="1200" b="1" dirty="0">
              <a:solidFill>
                <a:srgbClr val="333333"/>
              </a:solidFill>
              <a:latin typeface="Verdana" panose="020B0604030504040204" pitchFamily="34" charset="0"/>
            </a:endParaRP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a:t>
            </a:r>
          </a:p>
          <a:p>
            <a:r>
              <a:rPr lang="en-US" sz="1200" dirty="0" smtClean="0">
                <a:solidFill>
                  <a:srgbClr val="333333"/>
                </a:solidFill>
                <a:latin typeface="Verdana" panose="020B0604030504040204" pitchFamily="34" charset="0"/>
              </a:rPr>
              <a:t>selects </a:t>
            </a:r>
            <a:r>
              <a:rPr lang="en-US" sz="1200" dirty="0">
                <a:solidFill>
                  <a:srgbClr val="333333"/>
                </a:solidFill>
                <a:latin typeface="Verdana" panose="020B0604030504040204" pitchFamily="34" charset="0"/>
              </a:rPr>
              <a:t>all &lt;p&gt; elements inside &lt;div&gt; elements: </a:t>
            </a:r>
            <a:endParaRPr lang="en-GB" sz="1200" dirty="0">
              <a:solidFill>
                <a:srgbClr val="333333"/>
              </a:solidFill>
              <a:latin typeface="Verdana" panose="020B0604030504040204" pitchFamily="34" charset="0"/>
            </a:endParaRPr>
          </a:p>
        </p:txBody>
      </p:sp>
      <p:cxnSp>
        <p:nvCxnSpPr>
          <p:cNvPr id="22" name="Conector recto de flecha 21"/>
          <p:cNvCxnSpPr/>
          <p:nvPr/>
        </p:nvCxnSpPr>
        <p:spPr>
          <a:xfrm flipH="1">
            <a:off x="1453656" y="2376150"/>
            <a:ext cx="300994" cy="24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ángulo 30"/>
          <p:cNvSpPr/>
          <p:nvPr/>
        </p:nvSpPr>
        <p:spPr>
          <a:xfrm>
            <a:off x="2998499" y="2726297"/>
            <a:ext cx="2043435" cy="1200329"/>
          </a:xfrm>
          <a:prstGeom prst="rect">
            <a:avLst/>
          </a:prstGeom>
        </p:spPr>
        <p:txBody>
          <a:bodyPr wrap="square">
            <a:spAutoFit/>
          </a:bodyPr>
          <a:lstStyle/>
          <a:p>
            <a:r>
              <a:rPr lang="en-US" sz="1200" b="1" dirty="0">
                <a:solidFill>
                  <a:srgbClr val="333333"/>
                </a:solidFill>
                <a:latin typeface="Verdana" panose="020B0604030504040204" pitchFamily="34" charset="0"/>
              </a:rPr>
              <a:t>child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p>
          <a:p>
            <a:r>
              <a:rPr lang="en-US" sz="1200" dirty="0">
                <a:solidFill>
                  <a:srgbClr val="333333"/>
                </a:solidFill>
                <a:latin typeface="Verdana" panose="020B0604030504040204" pitchFamily="34" charset="0"/>
              </a:rPr>
              <a:t> &lt;p&gt; elements that are immediate children of a &lt;div&gt;</a:t>
            </a:r>
            <a:endParaRPr lang="en-GB" sz="1200" dirty="0">
              <a:solidFill>
                <a:srgbClr val="333333"/>
              </a:solidFill>
              <a:latin typeface="Verdana" panose="020B0604030504040204" pitchFamily="34" charset="0"/>
            </a:endParaRPr>
          </a:p>
        </p:txBody>
      </p:sp>
      <p:sp>
        <p:nvSpPr>
          <p:cNvPr id="25" name="Rectángulo 24"/>
          <p:cNvSpPr/>
          <p:nvPr/>
        </p:nvSpPr>
        <p:spPr>
          <a:xfrm>
            <a:off x="1859132" y="3984174"/>
            <a:ext cx="2433519" cy="276999"/>
          </a:xfrm>
          <a:prstGeom prst="rect">
            <a:avLst/>
          </a:prstGeom>
        </p:spPr>
        <p:txBody>
          <a:bodyPr wrap="square">
            <a:spAutoFit/>
          </a:bodyPr>
          <a:lstStyle/>
          <a:p>
            <a:r>
              <a:rPr lang="en-US" sz="1200" dirty="0">
                <a:solidFill>
                  <a:srgbClr val="333333"/>
                </a:solidFill>
                <a:latin typeface="Verdana" panose="020B0604030504040204" pitchFamily="34" charset="0"/>
              </a:rPr>
              <a:t> </a:t>
            </a:r>
            <a:endParaRPr lang="en-GB" sz="1200" dirty="0">
              <a:solidFill>
                <a:srgbClr val="333333"/>
              </a:solidFill>
              <a:latin typeface="Verdana" panose="020B0604030504040204" pitchFamily="34" charset="0"/>
            </a:endParaRPr>
          </a:p>
        </p:txBody>
      </p:sp>
      <p:sp>
        <p:nvSpPr>
          <p:cNvPr id="34" name="Rectángulo 33"/>
          <p:cNvSpPr/>
          <p:nvPr/>
        </p:nvSpPr>
        <p:spPr>
          <a:xfrm>
            <a:off x="3958574" y="1296195"/>
            <a:ext cx="2297674" cy="1200329"/>
          </a:xfrm>
          <a:prstGeom prst="rect">
            <a:avLst/>
          </a:prstGeom>
        </p:spPr>
        <p:txBody>
          <a:bodyPr wrap="square">
            <a:spAutoFit/>
          </a:bodyPr>
          <a:lstStyle/>
          <a:p>
            <a:r>
              <a:rPr lang="en-US" sz="1200" b="1" dirty="0">
                <a:solidFill>
                  <a:srgbClr val="333333"/>
                </a:solidFill>
                <a:latin typeface="Verdana" panose="020B0604030504040204" pitchFamily="34" charset="0"/>
              </a:rPr>
              <a:t>adjacent sibling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a:solidFill>
                  <a:srgbClr val="333333"/>
                </a:solidFill>
                <a:latin typeface="Verdana" panose="020B0604030504040204" pitchFamily="34" charset="0"/>
              </a:rPr>
              <a:t>  &lt;p&gt; elements that are placed immediately after &lt;div&gt; elements</a:t>
            </a:r>
            <a:endParaRPr lang="en-GB" sz="1200" dirty="0">
              <a:solidFill>
                <a:srgbClr val="333333"/>
              </a:solidFill>
              <a:latin typeface="Verdana" panose="020B0604030504040204" pitchFamily="34" charset="0"/>
            </a:endParaRPr>
          </a:p>
        </p:txBody>
      </p:sp>
      <p:cxnSp>
        <p:nvCxnSpPr>
          <p:cNvPr id="36" name="Conector angular 35"/>
          <p:cNvCxnSpPr/>
          <p:nvPr/>
        </p:nvCxnSpPr>
        <p:spPr>
          <a:xfrm rot="10800000">
            <a:off x="2543903" y="914398"/>
            <a:ext cx="4273062" cy="166960"/>
          </a:xfrm>
          <a:prstGeom prst="bentConnector3">
            <a:avLst>
              <a:gd name="adj1" fmla="val 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2954995" y="2252480"/>
            <a:ext cx="362774" cy="3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V="1">
            <a:off x="3595069" y="1493425"/>
            <a:ext cx="367159" cy="11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flipH="1" flipV="1">
            <a:off x="1561119" y="1327280"/>
            <a:ext cx="222432" cy="17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a:off x="10527323" y="3593124"/>
            <a:ext cx="175846" cy="456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ángulo 55"/>
          <p:cNvSpPr/>
          <p:nvPr/>
        </p:nvSpPr>
        <p:spPr>
          <a:xfrm>
            <a:off x="10129506" y="4086384"/>
            <a:ext cx="1813317" cy="369332"/>
          </a:xfrm>
          <a:prstGeom prst="rect">
            <a:avLst/>
          </a:prstGeom>
        </p:spPr>
        <p:txBody>
          <a:bodyPr wrap="none">
            <a:spAutoFit/>
          </a:bodyPr>
          <a:lstStyle/>
          <a:p>
            <a:r>
              <a:rPr lang="es-CO" dirty="0" err="1">
                <a:solidFill>
                  <a:srgbClr val="333333"/>
                </a:solidFill>
                <a:latin typeface="Arial" panose="020B0604020202020204" pitchFamily="34" charset="0"/>
              </a:rPr>
              <a:t>Pseudo-classes</a:t>
            </a:r>
            <a:endParaRPr lang="es-CO" b="0" i="0" dirty="0">
              <a:solidFill>
                <a:srgbClr val="333333"/>
              </a:solidFill>
              <a:effectLst/>
              <a:latin typeface="Arial" panose="020B0604020202020204" pitchFamily="34" charset="0"/>
            </a:endParaRPr>
          </a:p>
        </p:txBody>
      </p:sp>
      <p:sp>
        <p:nvSpPr>
          <p:cNvPr id="57" name="Rectángulo 56"/>
          <p:cNvSpPr/>
          <p:nvPr/>
        </p:nvSpPr>
        <p:spPr>
          <a:xfrm>
            <a:off x="9961786" y="4562593"/>
            <a:ext cx="2370753" cy="1754326"/>
          </a:xfrm>
          <a:prstGeom prst="rect">
            <a:avLst/>
          </a:prstGeom>
        </p:spPr>
        <p:txBody>
          <a:bodyPr wrap="square">
            <a:spAutoFit/>
          </a:bodyPr>
          <a:lstStyle/>
          <a:p>
            <a:r>
              <a:rPr lang="es-CO" sz="1200" dirty="0" err="1">
                <a:solidFill>
                  <a:srgbClr val="333333"/>
                </a:solidFill>
                <a:latin typeface="Verdana" panose="020B0604030504040204" pitchFamily="34" charset="0"/>
              </a:rPr>
              <a:t>selector:pseudo-class</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smtClean="0">
                <a:solidFill>
                  <a:srgbClr val="333333"/>
                </a:solidFill>
                <a:latin typeface="Verdana" panose="020B0604030504040204" pitchFamily="34" charset="0"/>
              </a:rPr>
              <a:t>}</a:t>
            </a:r>
          </a:p>
          <a:p>
            <a:r>
              <a:rPr lang="es-CO" sz="1200" dirty="0" err="1" smtClean="0">
                <a:solidFill>
                  <a:srgbClr val="333333"/>
                </a:solidFill>
                <a:latin typeface="Verdana" panose="020B0604030504040204" pitchFamily="34" charset="0"/>
              </a:rPr>
              <a:t>Or</a:t>
            </a:r>
            <a:endParaRPr lang="es-CO" sz="1200" dirty="0" smtClean="0">
              <a:solidFill>
                <a:srgbClr val="333333"/>
              </a:solidFill>
              <a:latin typeface="Verdana" panose="020B0604030504040204" pitchFamily="34" charset="0"/>
            </a:endParaRPr>
          </a:p>
          <a:p>
            <a:r>
              <a:rPr lang="es-CO" sz="1200" dirty="0" err="1" smtClean="0">
                <a:solidFill>
                  <a:srgbClr val="333333"/>
                </a:solidFill>
                <a:latin typeface="Verdana" panose="020B0604030504040204" pitchFamily="34" charset="0"/>
              </a:rPr>
              <a:t>Selector.class:pseudo-class</a:t>
            </a:r>
            <a:r>
              <a:rPr lang="es-CO" sz="1200" dirty="0" smtClean="0">
                <a:solidFill>
                  <a:srgbClr val="333333"/>
                </a:solidFill>
                <a:latin typeface="Verdana" panose="020B0604030504040204" pitchFamily="34" charset="0"/>
              </a:rPr>
              <a:t> </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a:p>
            <a:endParaRPr lang="en-GB" sz="1200" dirty="0">
              <a:solidFill>
                <a:srgbClr val="333333"/>
              </a:solidFill>
              <a:latin typeface="Verdana" panose="020B0604030504040204" pitchFamily="34" charset="0"/>
            </a:endParaRPr>
          </a:p>
        </p:txBody>
      </p:sp>
      <p:cxnSp>
        <p:nvCxnSpPr>
          <p:cNvPr id="59" name="Conector recto de flecha 58"/>
          <p:cNvCxnSpPr/>
          <p:nvPr/>
        </p:nvCxnSpPr>
        <p:spPr>
          <a:xfrm flipH="1">
            <a:off x="9076726" y="6030941"/>
            <a:ext cx="622789" cy="36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uadroTexto 59"/>
          <p:cNvSpPr txBox="1"/>
          <p:nvPr/>
        </p:nvSpPr>
        <p:spPr>
          <a:xfrm>
            <a:off x="9341863" y="6423796"/>
            <a:ext cx="2100138" cy="430887"/>
          </a:xfrm>
          <a:prstGeom prst="rect">
            <a:avLst/>
          </a:prstGeom>
          <a:noFill/>
        </p:spPr>
        <p:txBody>
          <a:bodyPr wrap="square" rtlCol="0">
            <a:spAutoFit/>
          </a:bodyPr>
          <a:lstStyle/>
          <a:p>
            <a:r>
              <a:rPr lang="en-GB" sz="1100" dirty="0" smtClean="0"/>
              <a:t>Are already predefine in CSS you don’t make up the names</a:t>
            </a:r>
            <a:endParaRPr lang="en-GB" sz="1100" dirty="0"/>
          </a:p>
        </p:txBody>
      </p:sp>
      <p:cxnSp>
        <p:nvCxnSpPr>
          <p:cNvPr id="64" name="Conector recto de flecha 63"/>
          <p:cNvCxnSpPr/>
          <p:nvPr/>
        </p:nvCxnSpPr>
        <p:spPr>
          <a:xfrm flipH="1">
            <a:off x="10785231" y="6131439"/>
            <a:ext cx="27917" cy="292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uadroTexto 65"/>
          <p:cNvSpPr txBox="1"/>
          <p:nvPr/>
        </p:nvSpPr>
        <p:spPr>
          <a:xfrm>
            <a:off x="8051287" y="5632899"/>
            <a:ext cx="965163" cy="1277273"/>
          </a:xfrm>
          <a:prstGeom prst="rect">
            <a:avLst/>
          </a:prstGeom>
          <a:noFill/>
        </p:spPr>
        <p:txBody>
          <a:bodyPr wrap="square" rtlCol="0">
            <a:spAutoFit/>
          </a:bodyPr>
          <a:lstStyle/>
          <a:p>
            <a:r>
              <a:rPr lang="en-GB" sz="1100" dirty="0" smtClean="0"/>
              <a:t>P</a:t>
            </a:r>
            <a:r>
              <a:rPr lang="es-CO" sz="1100" u="sng" dirty="0" smtClean="0">
                <a:hlinkClick r:id="rId5"/>
              </a:rPr>
              <a:t>:</a:t>
            </a:r>
            <a:r>
              <a:rPr lang="es-CO" sz="1100" u="sng" dirty="0" err="1" smtClean="0">
                <a:hlinkClick r:id="rId5"/>
              </a:rPr>
              <a:t>first-child</a:t>
            </a:r>
            <a:endParaRPr lang="es-CO" sz="1100" u="sng" dirty="0" smtClean="0"/>
          </a:p>
          <a:p>
            <a:endParaRPr lang="es-CO" sz="1100" u="sng" dirty="0"/>
          </a:p>
          <a:p>
            <a:r>
              <a:rPr lang="es-CO" sz="1100" dirty="0" smtClean="0"/>
              <a:t>a:hover</a:t>
            </a:r>
          </a:p>
          <a:p>
            <a:endParaRPr lang="es-CO" sz="1100" u="sng" dirty="0"/>
          </a:p>
          <a:p>
            <a:r>
              <a:rPr lang="en-GB" sz="1100" dirty="0"/>
              <a:t>a</a:t>
            </a:r>
            <a:r>
              <a:rPr lang="en-GB" sz="1100" dirty="0" smtClean="0"/>
              <a:t>:active</a:t>
            </a:r>
          </a:p>
          <a:p>
            <a:endParaRPr lang="en-GB" sz="1100" dirty="0"/>
          </a:p>
          <a:p>
            <a:r>
              <a:rPr lang="en-GB" sz="1100" dirty="0"/>
              <a:t>a</a:t>
            </a:r>
            <a:r>
              <a:rPr lang="en-GB" sz="1100" dirty="0" smtClean="0"/>
              <a:t>:visited</a:t>
            </a:r>
            <a:endParaRPr lang="en-GB" sz="1100" dirty="0"/>
          </a:p>
        </p:txBody>
      </p:sp>
      <p:sp>
        <p:nvSpPr>
          <p:cNvPr id="67" name="Rectángulo 66"/>
          <p:cNvSpPr/>
          <p:nvPr/>
        </p:nvSpPr>
        <p:spPr>
          <a:xfrm>
            <a:off x="4392962" y="5404141"/>
            <a:ext cx="2044149" cy="369332"/>
          </a:xfrm>
          <a:prstGeom prst="rect">
            <a:avLst/>
          </a:prstGeom>
        </p:spPr>
        <p:txBody>
          <a:bodyPr wrap="none">
            <a:spAutoFit/>
          </a:bodyPr>
          <a:lstStyle/>
          <a:p>
            <a:r>
              <a:rPr lang="es-CO" dirty="0" err="1" smtClean="0">
                <a:solidFill>
                  <a:srgbClr val="333333"/>
                </a:solidFill>
                <a:latin typeface="Arial" panose="020B0604020202020204" pitchFamily="34" charset="0"/>
              </a:rPr>
              <a:t>Pseudo-elements</a:t>
            </a:r>
            <a:endParaRPr lang="es-CO" b="0" i="0" dirty="0">
              <a:solidFill>
                <a:srgbClr val="333333"/>
              </a:solidFill>
              <a:effectLst/>
              <a:latin typeface="Arial" panose="020B0604020202020204" pitchFamily="34" charset="0"/>
            </a:endParaRPr>
          </a:p>
        </p:txBody>
      </p:sp>
      <p:sp>
        <p:nvSpPr>
          <p:cNvPr id="68" name="Rectángulo 67"/>
          <p:cNvSpPr/>
          <p:nvPr/>
        </p:nvSpPr>
        <p:spPr>
          <a:xfrm>
            <a:off x="4175121" y="5815059"/>
            <a:ext cx="2378916" cy="646331"/>
          </a:xfrm>
          <a:prstGeom prst="rect">
            <a:avLst/>
          </a:prstGeom>
        </p:spPr>
        <p:txBody>
          <a:bodyPr wrap="square">
            <a:spAutoFit/>
          </a:bodyPr>
          <a:lstStyle/>
          <a:p>
            <a:r>
              <a:rPr lang="es-CO" sz="1200" dirty="0">
                <a:solidFill>
                  <a:srgbClr val="333333"/>
                </a:solidFill>
                <a:latin typeface="Verdana" panose="020B0604030504040204" pitchFamily="34" charset="0"/>
              </a:rPr>
              <a:t>selector::</a:t>
            </a:r>
            <a:r>
              <a:rPr lang="es-CO" sz="1200" dirty="0" err="1">
                <a:solidFill>
                  <a:srgbClr val="333333"/>
                </a:solidFill>
                <a:latin typeface="Verdana" panose="020B0604030504040204" pitchFamily="34" charset="0"/>
              </a:rPr>
              <a:t>pseudo-element</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p:txBody>
      </p:sp>
      <p:sp>
        <p:nvSpPr>
          <p:cNvPr id="69" name="Rectángulo 68"/>
          <p:cNvSpPr/>
          <p:nvPr/>
        </p:nvSpPr>
        <p:spPr>
          <a:xfrm>
            <a:off x="1875162" y="6509963"/>
            <a:ext cx="1544012" cy="276999"/>
          </a:xfrm>
          <a:prstGeom prst="rect">
            <a:avLst/>
          </a:prstGeom>
        </p:spPr>
        <p:txBody>
          <a:bodyPr wrap="none">
            <a:spAutoFit/>
          </a:bodyPr>
          <a:lstStyle/>
          <a:p>
            <a:r>
              <a:rPr lang="es-CO" sz="1200" dirty="0">
                <a:solidFill>
                  <a:srgbClr val="A52A2A"/>
                </a:solidFill>
                <a:latin typeface="Consolas" panose="020B0609020204030204" pitchFamily="49" charset="0"/>
              </a:rPr>
              <a:t>p::first-line </a:t>
            </a:r>
            <a:r>
              <a:rPr lang="es-CO" sz="1200" dirty="0" smtClean="0">
                <a:solidFill>
                  <a:srgbClr val="000000"/>
                </a:solidFill>
                <a:latin typeface="Consolas" panose="020B0609020204030204" pitchFamily="49" charset="0"/>
              </a:rPr>
              <a:t>{}</a:t>
            </a:r>
            <a:endParaRPr lang="en-GB" sz="1200" dirty="0"/>
          </a:p>
        </p:txBody>
      </p:sp>
      <p:sp>
        <p:nvSpPr>
          <p:cNvPr id="70" name="Rectángulo 69"/>
          <p:cNvSpPr/>
          <p:nvPr/>
        </p:nvSpPr>
        <p:spPr>
          <a:xfrm>
            <a:off x="1955287" y="5680053"/>
            <a:ext cx="6096000" cy="830997"/>
          </a:xfrm>
          <a:prstGeom prst="rect">
            <a:avLst/>
          </a:prstGeom>
        </p:spPr>
        <p:txBody>
          <a:bodyPr>
            <a:spAutoFit/>
          </a:bodyPr>
          <a:lstStyle/>
          <a:p>
            <a:r>
              <a:rPr lang="en-US" sz="1200" dirty="0">
                <a:solidFill>
                  <a:srgbClr val="A52A2A"/>
                </a:solidFill>
                <a:latin typeface="Consolas" panose="020B0609020204030204" pitchFamily="49" charset="0"/>
              </a:rPr>
              <a:t>p::first-letter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color:</a:t>
            </a:r>
            <a:r>
              <a:rPr lang="en-US" sz="1200" dirty="0">
                <a:solidFill>
                  <a:srgbClr val="0000CD"/>
                </a:solidFill>
                <a:latin typeface="Consolas" panose="020B0609020204030204" pitchFamily="49" charset="0"/>
              </a:rPr>
              <a:t> #ff0000;</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font-size:</a:t>
            </a:r>
            <a:r>
              <a:rPr lang="en-US" sz="1200" dirty="0">
                <a:solidFill>
                  <a:srgbClr val="0000CD"/>
                </a:solidFill>
                <a:latin typeface="Consolas" panose="020B0609020204030204" pitchFamily="49" charset="0"/>
              </a:rPr>
              <a:t> xx-large;</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cxnSp>
        <p:nvCxnSpPr>
          <p:cNvPr id="71" name="Conector recto de flecha 70"/>
          <p:cNvCxnSpPr/>
          <p:nvPr/>
        </p:nvCxnSpPr>
        <p:spPr>
          <a:xfrm flipH="1">
            <a:off x="3995202" y="5656325"/>
            <a:ext cx="297449" cy="18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ángulo 73"/>
          <p:cNvSpPr/>
          <p:nvPr/>
        </p:nvSpPr>
        <p:spPr>
          <a:xfrm>
            <a:off x="111104" y="5734704"/>
            <a:ext cx="1716736" cy="830997"/>
          </a:xfrm>
          <a:prstGeom prst="rect">
            <a:avLst/>
          </a:prstGeom>
        </p:spPr>
        <p:txBody>
          <a:bodyPr wrap="square">
            <a:spAutoFit/>
          </a:bodyPr>
          <a:lstStyle/>
          <a:p>
            <a:r>
              <a:rPr lang="es-CO" sz="1200" dirty="0">
                <a:solidFill>
                  <a:srgbClr val="A52A2A"/>
                </a:solidFill>
                <a:latin typeface="Consolas" panose="020B0609020204030204" pitchFamily="49" charset="0"/>
              </a:rPr>
              <a:t>h1::</a:t>
            </a:r>
            <a:r>
              <a:rPr lang="es-CO" sz="1200" dirty="0" err="1">
                <a:solidFill>
                  <a:srgbClr val="A52A2A"/>
                </a:solidFill>
                <a:latin typeface="Consolas" panose="020B0609020204030204" pitchFamily="49" charset="0"/>
              </a:rPr>
              <a:t>before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content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(smiley.gif);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75" name="Rectángulo 74"/>
          <p:cNvSpPr/>
          <p:nvPr/>
        </p:nvSpPr>
        <p:spPr>
          <a:xfrm>
            <a:off x="248172" y="4923677"/>
            <a:ext cx="6096000" cy="769441"/>
          </a:xfrm>
          <a:prstGeom prst="rect">
            <a:avLst/>
          </a:prstGeom>
        </p:spPr>
        <p:txBody>
          <a:bodyPr>
            <a:spAutoFit/>
          </a:bodyPr>
          <a:lstStyle/>
          <a:p>
            <a:r>
              <a:rPr lang="en-US" sz="1100" dirty="0">
                <a:solidFill>
                  <a:srgbClr val="A52A2A"/>
                </a:solidFill>
                <a:latin typeface="Consolas" panose="020B0609020204030204" pitchFamily="49" charset="0"/>
              </a:rPr>
              <a:t>::selection </a:t>
            </a:r>
            <a:r>
              <a:rPr lang="en-US" sz="1100" dirty="0">
                <a:solidFill>
                  <a:srgbClr val="000000"/>
                </a:solidFill>
                <a:latin typeface="Consolas" panose="020B0609020204030204" pitchFamily="49" charset="0"/>
              </a:rPr>
              <a:t>{</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color:</a:t>
            </a:r>
            <a:r>
              <a:rPr lang="en-US" sz="1100" dirty="0">
                <a:solidFill>
                  <a:srgbClr val="0000CD"/>
                </a:solidFill>
                <a:latin typeface="Consolas" panose="020B0609020204030204" pitchFamily="49" charset="0"/>
              </a:rPr>
              <a:t> red;</a:t>
            </a:r>
            <a:r>
              <a:rPr lang="en-US" sz="1100" dirty="0">
                <a:solidFill>
                  <a:srgbClr val="000000"/>
                </a:solidFill>
                <a:latin typeface="Consolas" panose="020B0609020204030204" pitchFamily="49" charset="0"/>
              </a:rPr>
              <a:t> </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background:</a:t>
            </a:r>
            <a:r>
              <a:rPr lang="en-US" sz="1100" dirty="0">
                <a:solidFill>
                  <a:srgbClr val="0000CD"/>
                </a:solidFill>
                <a:latin typeface="Consolas" panose="020B0609020204030204" pitchFamily="49" charset="0"/>
              </a:rPr>
              <a:t> yellow;</a:t>
            </a:r>
            <a:r>
              <a:rPr lang="en-US" sz="1100" dirty="0"/>
              <a:t/>
            </a:r>
            <a:br>
              <a:rPr lang="en-US" sz="1100" dirty="0"/>
            </a:br>
            <a:r>
              <a:rPr lang="en-US" sz="1100" dirty="0">
                <a:solidFill>
                  <a:srgbClr val="000000"/>
                </a:solidFill>
                <a:latin typeface="Consolas" panose="020B0609020204030204" pitchFamily="49" charset="0"/>
              </a:rPr>
              <a:t>}</a:t>
            </a:r>
            <a:endParaRPr lang="en-GB" sz="1100" dirty="0"/>
          </a:p>
        </p:txBody>
      </p:sp>
      <p:sp>
        <p:nvSpPr>
          <p:cNvPr id="76" name="Rectángulo 75"/>
          <p:cNvSpPr/>
          <p:nvPr/>
        </p:nvSpPr>
        <p:spPr>
          <a:xfrm>
            <a:off x="6153609" y="80767"/>
            <a:ext cx="4882555" cy="276999"/>
          </a:xfrm>
          <a:prstGeom prst="rect">
            <a:avLst/>
          </a:prstGeom>
        </p:spPr>
        <p:txBody>
          <a:bodyPr wrap="square">
            <a:spAutoFit/>
          </a:bodyPr>
          <a:lstStyle/>
          <a:p>
            <a:r>
              <a:rPr lang="en-GB" sz="1200" dirty="0"/>
              <a:t>http://www.w3schools.com/css/tryit.asp?filename=trycss_image_gallery</a:t>
            </a:r>
          </a:p>
        </p:txBody>
      </p:sp>
      <p:sp>
        <p:nvSpPr>
          <p:cNvPr id="77" name="Rectángulo 76"/>
          <p:cNvSpPr/>
          <p:nvPr/>
        </p:nvSpPr>
        <p:spPr>
          <a:xfrm>
            <a:off x="9858961" y="1875713"/>
            <a:ext cx="2121158" cy="369332"/>
          </a:xfrm>
          <a:prstGeom prst="rect">
            <a:avLst/>
          </a:prstGeom>
        </p:spPr>
        <p:txBody>
          <a:bodyPr wrap="none">
            <a:spAutoFit/>
          </a:bodyPr>
          <a:lstStyle/>
          <a:p>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smtClean="0">
                <a:solidFill>
                  <a:srgbClr val="333333"/>
                </a:solidFill>
                <a:latin typeface="Arial" panose="020B0604020202020204" pitchFamily="34" charset="0"/>
              </a:rPr>
              <a:t>Selectors</a:t>
            </a:r>
            <a:endParaRPr lang="es-CO" dirty="0" smtClean="0">
              <a:solidFill>
                <a:srgbClr val="333333"/>
              </a:solidFill>
              <a:latin typeface="Arial" panose="020B0604020202020204" pitchFamily="34" charset="0"/>
            </a:endParaRPr>
          </a:p>
        </p:txBody>
      </p:sp>
      <p:cxnSp>
        <p:nvCxnSpPr>
          <p:cNvPr id="79" name="Conector recto de flecha 78"/>
          <p:cNvCxnSpPr>
            <a:stCxn id="9" idx="3"/>
          </p:cNvCxnSpPr>
          <p:nvPr/>
        </p:nvCxnSpPr>
        <p:spPr>
          <a:xfrm>
            <a:off x="8093298" y="1439056"/>
            <a:ext cx="1654441" cy="383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84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79230" y="2413753"/>
            <a:ext cx="3918021" cy="738664"/>
          </a:xfrm>
          <a:prstGeom prst="rect">
            <a:avLst/>
          </a:prstGeom>
        </p:spPr>
        <p:txBody>
          <a:bodyPr wrap="square">
            <a:spAutoFit/>
          </a:bodyPr>
          <a:lstStyle/>
          <a:p>
            <a:r>
              <a:rPr lang="es-CO" sz="1400" dirty="0" smtClean="0">
                <a:solidFill>
                  <a:srgbClr val="A52A2A"/>
                </a:solidFill>
                <a:latin typeface="Consolas" panose="020B0609020204030204" pitchFamily="49" charset="0"/>
              </a:rPr>
              <a:t>.</a:t>
            </a:r>
            <a:r>
              <a:rPr lang="es-CO" sz="1400" dirty="0" err="1" smtClean="0">
                <a:solidFill>
                  <a:srgbClr val="A52A2A"/>
                </a:solidFill>
                <a:latin typeface="Consolas" panose="020B0609020204030204" pitchFamily="49" charset="0"/>
              </a:rPr>
              <a:t>body</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#b0c4de</a:t>
            </a:r>
            <a:r>
              <a:rPr lang="es-CO" sz="1400" dirty="0" smtClean="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3" name="Rectángulo 2"/>
          <p:cNvSpPr/>
          <p:nvPr/>
        </p:nvSpPr>
        <p:spPr>
          <a:xfrm>
            <a:off x="751237" y="3448276"/>
            <a:ext cx="3504239" cy="954107"/>
          </a:xfrm>
          <a:prstGeom prst="rect">
            <a:avLst/>
          </a:prstGeom>
        </p:spPr>
        <p:txBody>
          <a:bodyPr wrap="square">
            <a:spAutoFit/>
          </a:bodyPr>
          <a:lstStyle/>
          <a:p>
            <a:r>
              <a:rPr lang="es-CO" sz="1400" dirty="0" smtClean="0">
                <a:solidFill>
                  <a:srgbClr val="FF0000"/>
                </a:solidFill>
                <a:latin typeface="Consolas" panose="020B0609020204030204" pitchFamily="49" charset="0"/>
              </a:rPr>
              <a:t>.</a:t>
            </a:r>
            <a:r>
              <a:rPr lang="es-CO" sz="1400" dirty="0" err="1" smtClean="0">
                <a:solidFill>
                  <a:srgbClr val="FF0000"/>
                </a:solidFill>
                <a:latin typeface="Consolas" panose="020B0609020204030204" pitchFamily="49" charset="0"/>
              </a:rPr>
              <a:t>body</a:t>
            </a:r>
            <a:r>
              <a:rPr lang="es-CO" sz="1400" dirty="0">
                <a:solidFill>
                  <a:srgbClr val="FF0000"/>
                </a:solidFill>
                <a:latin typeface="Consolas" panose="020B0609020204030204" pitchFamily="49" charset="0"/>
              </a:rPr>
              <a:t> </a:t>
            </a:r>
            <a:r>
              <a:rPr lang="es-CO" sz="1400" dirty="0" smtClean="0">
                <a:solidFill>
                  <a:srgbClr val="FF0000"/>
                </a:solidFill>
                <a:latin typeface="Consolas" panose="020B0609020204030204" pitchFamily="49" charset="0"/>
              </a:rPr>
              <a:t>{</a:t>
            </a:r>
          </a:p>
          <a:p>
            <a:r>
              <a:rPr lang="es-CO" sz="1400" dirty="0" err="1" smtClean="0">
                <a:solidFill>
                  <a:srgbClr val="FF0000"/>
                </a:solidFill>
                <a:latin typeface="Consolas" panose="020B0609020204030204" pitchFamily="49" charset="0"/>
              </a:rPr>
              <a:t>background-image</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url</a:t>
            </a:r>
            <a:r>
              <a:rPr lang="es-CO" sz="1400" dirty="0">
                <a:solidFill>
                  <a:srgbClr val="0000CD"/>
                </a:solidFill>
                <a:latin typeface="Consolas" panose="020B0609020204030204" pitchFamily="49" charset="0"/>
              </a:rPr>
              <a:t>("paper.gif</a:t>
            </a:r>
            <a:r>
              <a:rPr lang="es-CO" sz="1400" dirty="0" smtClean="0">
                <a:solidFill>
                  <a:srgbClr val="0000CD"/>
                </a:solidFill>
                <a:latin typeface="Consolas" panose="020B0609020204030204" pitchFamily="49" charset="0"/>
              </a:rPr>
              <a:t>");</a:t>
            </a:r>
            <a:endParaRPr lang="es-CO" sz="1400" dirty="0">
              <a:solidFill>
                <a:srgbClr val="0000CD"/>
              </a:solidFill>
              <a:latin typeface="Consolas" panose="020B0609020204030204" pitchFamily="49" charset="0"/>
            </a:endParaRPr>
          </a:p>
          <a:p>
            <a:r>
              <a:rPr lang="es-CO" sz="1400" dirty="0" smtClean="0">
                <a:solidFill>
                  <a:srgbClr val="0000CD"/>
                </a:solidFill>
                <a:latin typeface="Consolas" panose="020B0609020204030204" pitchFamily="49" charset="0"/>
              </a:rPr>
              <a:t>}</a:t>
            </a:r>
            <a:endParaRPr lang="en-GB" sz="1400" dirty="0"/>
          </a:p>
        </p:txBody>
      </p:sp>
      <p:sp>
        <p:nvSpPr>
          <p:cNvPr id="8" name="Rectángulo 7"/>
          <p:cNvSpPr/>
          <p:nvPr/>
        </p:nvSpPr>
        <p:spPr>
          <a:xfrm>
            <a:off x="751237" y="4698243"/>
            <a:ext cx="3504238" cy="1815882"/>
          </a:xfrm>
          <a:prstGeom prst="rect">
            <a:avLst/>
          </a:prstGeom>
        </p:spPr>
        <p:txBody>
          <a:bodyPr wrap="square">
            <a:spAutoFit/>
          </a:bodyPr>
          <a:lstStyle/>
          <a:p>
            <a:r>
              <a:rPr lang="en-US" sz="1400" dirty="0">
                <a:solidFill>
                  <a:srgbClr val="A52A2A"/>
                </a:solidFill>
                <a:latin typeface="Consolas" panose="020B0609020204030204" pitchFamily="49" charset="0"/>
              </a:rPr>
              <a:t>body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background-image:</a:t>
            </a:r>
            <a:r>
              <a:rPr lang="en-US" sz="1400" dirty="0">
                <a:solidFill>
                  <a:srgbClr val="0000CD"/>
                </a:solidFill>
                <a:latin typeface="Consolas" panose="020B0609020204030204" pitchFamily="49" charset="0"/>
              </a:rPr>
              <a:t> </a:t>
            </a:r>
            <a:r>
              <a:rPr lang="en-US" sz="1400" dirty="0" err="1">
                <a:solidFill>
                  <a:srgbClr val="0000CD"/>
                </a:solidFill>
                <a:latin typeface="Consolas" panose="020B0609020204030204" pitchFamily="49" charset="0"/>
              </a:rPr>
              <a:t>url</a:t>
            </a:r>
            <a:r>
              <a:rPr lang="en-US" sz="1400" dirty="0">
                <a:solidFill>
                  <a:srgbClr val="0000CD"/>
                </a:solidFill>
                <a:latin typeface="Consolas" panose="020B0609020204030204" pitchFamily="49" charset="0"/>
              </a:rPr>
              <a:t>("gradient_bg.png");</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background-repeat:</a:t>
            </a:r>
            <a:r>
              <a:rPr lang="en-US" sz="1400" dirty="0">
                <a:solidFill>
                  <a:srgbClr val="0000CD"/>
                </a:solidFill>
                <a:latin typeface="Consolas" panose="020B0609020204030204" pitchFamily="49" charset="0"/>
              </a:rPr>
              <a:t> repeat-x</a:t>
            </a:r>
            <a:r>
              <a:rPr lang="en-US" sz="1400" dirty="0" smtClean="0">
                <a:solidFill>
                  <a:srgbClr val="0000CD"/>
                </a:solidFill>
                <a:latin typeface="Consolas" panose="020B0609020204030204" pitchFamily="49" charset="0"/>
              </a:rPr>
              <a:t>; /* it could be also repeat-x to repeat the image over the vertical angle */</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Background</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Text formatting</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528576" y="2280977"/>
            <a:ext cx="2740687" cy="830997"/>
          </a:xfrm>
          <a:prstGeom prst="rect">
            <a:avLst/>
          </a:prstGeom>
        </p:spPr>
        <p:txBody>
          <a:bodyPr wrap="square">
            <a:spAutoFit/>
          </a:bodyPr>
          <a:lstStyle/>
          <a:p>
            <a:r>
              <a:rPr lang="es-CO" sz="1200" dirty="0">
                <a:solidFill>
                  <a:srgbClr val="A52A2A"/>
                </a:solidFill>
                <a:latin typeface="Consolas" panose="020B0609020204030204" pitchFamily="49" charset="0"/>
              </a:rPr>
              <a:t>h1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a:solidFill>
                  <a:srgbClr val="FF0000"/>
                </a:solidFill>
                <a:latin typeface="Consolas" panose="020B0609020204030204" pitchFamily="49" charset="0"/>
              </a:rPr>
              <a:t>color:</a:t>
            </a:r>
            <a:r>
              <a:rPr lang="es-CO" sz="1200" dirty="0">
                <a:solidFill>
                  <a:srgbClr val="0000CD"/>
                </a:solidFill>
                <a:latin typeface="Consolas" panose="020B0609020204030204" pitchFamily="49" charset="0"/>
              </a:rPr>
              <a:t> #00ff00</a:t>
            </a:r>
            <a:r>
              <a:rPr lang="es-CO" sz="1200" dirty="0" smtClean="0">
                <a:solidFill>
                  <a:srgbClr val="0000CD"/>
                </a:solidFill>
                <a:latin typeface="Consolas" panose="020B0609020204030204" pitchFamily="49" charset="0"/>
              </a:rPr>
              <a:t>;</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 40px;</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5" name="Rectángulo 14"/>
          <p:cNvSpPr/>
          <p:nvPr/>
        </p:nvSpPr>
        <p:spPr>
          <a:xfrm>
            <a:off x="4572958" y="303185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p.date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right</a:t>
            </a:r>
            <a:r>
              <a:rPr lang="es-CO" sz="1200" dirty="0" smtClean="0">
                <a:solidFill>
                  <a:srgbClr val="0000CD"/>
                </a:solidFill>
                <a:latin typeface="Consolas" panose="020B0609020204030204" pitchFamily="49" charset="0"/>
              </a:rPr>
              <a:t>;</a:t>
            </a:r>
          </a:p>
          <a:p>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17" name="Rectángulo 16"/>
          <p:cNvSpPr/>
          <p:nvPr/>
        </p:nvSpPr>
        <p:spPr>
          <a:xfrm>
            <a:off x="4532929" y="3862856"/>
            <a:ext cx="3175993" cy="646331"/>
          </a:xfrm>
          <a:prstGeom prst="rect">
            <a:avLst/>
          </a:prstGeom>
        </p:spPr>
        <p:txBody>
          <a:bodyPr wrap="square">
            <a:spAutoFit/>
          </a:bodyPr>
          <a:lstStyle/>
          <a:p>
            <a:r>
              <a:rPr lang="es-CO" sz="1200" dirty="0" smtClean="0">
                <a:solidFill>
                  <a:srgbClr val="A52A2A"/>
                </a:solidFill>
                <a:latin typeface="Consolas" panose="020B0609020204030204" pitchFamily="49" charset="0"/>
              </a:rPr>
              <a:t>h2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text-decoration</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line-</a:t>
            </a:r>
            <a:r>
              <a:rPr lang="es-CO" sz="1200" dirty="0" err="1" smtClean="0">
                <a:solidFill>
                  <a:srgbClr val="0000CD"/>
                </a:solidFill>
                <a:latin typeface="Consolas" panose="020B0609020204030204" pitchFamily="49" charset="0"/>
              </a:rPr>
              <a:t>through</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sp>
        <p:nvSpPr>
          <p:cNvPr id="18" name="Rectángulo 17"/>
          <p:cNvSpPr/>
          <p:nvPr/>
        </p:nvSpPr>
        <p:spPr>
          <a:xfrm>
            <a:off x="4631574" y="529134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p.lowercase</a:t>
            </a:r>
            <a:r>
              <a:rPr lang="es-CO" sz="1200" dirty="0">
                <a:solidFill>
                  <a:srgbClr val="A52A2A"/>
                </a:solidFill>
                <a:latin typeface="Consolas" panose="020B0609020204030204" pitchFamily="49" charset="0"/>
              </a:rPr>
              <a:t>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text-transform</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lowercase</a:t>
            </a:r>
            <a:r>
              <a:rPr lang="es-CO" sz="1200" dirty="0" smtClean="0">
                <a:solidFill>
                  <a:srgbClr val="A52A2A"/>
                </a:solidFill>
                <a:latin typeface="Consolas" panose="020B0609020204030204" pitchFamily="49" charset="0"/>
              </a:rPr>
              <a:t>;</a:t>
            </a:r>
          </a:p>
          <a:p>
            <a:r>
              <a:rPr lang="es-CO" sz="1200" dirty="0">
                <a:solidFill>
                  <a:srgbClr val="A52A2A"/>
                </a:solidFill>
                <a:latin typeface="Consolas" panose="020B0609020204030204" pitchFamily="49" charset="0"/>
              </a:rPr>
              <a:t> </a:t>
            </a:r>
            <a:r>
              <a:rPr lang="es-CO" sz="1200" dirty="0" smtClean="0">
                <a:solidFill>
                  <a:srgbClr val="A52A2A"/>
                </a:solidFill>
                <a:latin typeface="Consolas" panose="020B0609020204030204" pitchFamily="49" charset="0"/>
              </a:rPr>
              <a:t>   </a:t>
            </a:r>
            <a:r>
              <a:rPr lang="es-CO" sz="1200" dirty="0" err="1" smtClean="0">
                <a:solidFill>
                  <a:srgbClr val="A52A2A"/>
                </a:solidFill>
                <a:latin typeface="Consolas" panose="020B0609020204030204" pitchFamily="49" charset="0"/>
              </a:rPr>
              <a:t>font-style</a:t>
            </a:r>
            <a:r>
              <a:rPr lang="es-CO" sz="1200" dirty="0">
                <a:solidFill>
                  <a:srgbClr val="A52A2A"/>
                </a:solidFill>
                <a:latin typeface="Consolas" panose="020B0609020204030204" pitchFamily="49" charset="0"/>
              </a:rPr>
              <a:t>: </a:t>
            </a:r>
            <a:r>
              <a:rPr lang="es-CO" sz="1200" dirty="0"/>
              <a:t> </a:t>
            </a:r>
            <a:r>
              <a:rPr lang="es-CO" sz="1200" dirty="0" err="1"/>
              <a:t>italic</a:t>
            </a:r>
            <a:r>
              <a:rPr lang="es-CO" sz="1200" dirty="0"/>
              <a:t>;</a:t>
            </a:r>
            <a:r>
              <a:rPr lang="es-CO" sz="1200" dirty="0">
                <a:solidFill>
                  <a:srgbClr val="A52A2A"/>
                </a:solidFill>
                <a:latin typeface="Consolas" panose="020B0609020204030204" pitchFamily="49" charset="0"/>
              </a:rPr>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a:t>
            </a:r>
            <a:endParaRPr lang="en-GB" sz="1200" dirty="0">
              <a:solidFill>
                <a:srgbClr val="A52A2A"/>
              </a:solidFill>
              <a:latin typeface="Consolas" panose="020B0609020204030204" pitchFamily="49" charset="0"/>
            </a:endParaRPr>
          </a:p>
        </p:txBody>
      </p:sp>
      <p:sp>
        <p:nvSpPr>
          <p:cNvPr id="19" name="Rectángulo 18"/>
          <p:cNvSpPr/>
          <p:nvPr/>
        </p:nvSpPr>
        <p:spPr>
          <a:xfrm>
            <a:off x="4303476" y="6226192"/>
            <a:ext cx="3562707" cy="646331"/>
          </a:xfrm>
          <a:prstGeom prst="rect">
            <a:avLst/>
          </a:prstGeom>
        </p:spPr>
        <p:txBody>
          <a:bodyPr wrap="square">
            <a:spAutoFit/>
          </a:bodyPr>
          <a:lstStyle/>
          <a:p>
            <a:r>
              <a:rPr lang="en-GB" sz="1200" dirty="0">
                <a:hlinkClick r:id="rId5"/>
              </a:rPr>
              <a:t>http://</a:t>
            </a:r>
            <a:r>
              <a:rPr lang="en-GB" sz="1200" dirty="0" smtClean="0">
                <a:hlinkClick r:id="rId5"/>
              </a:rPr>
              <a:t>www.w3schools.com/css/css_text.asp</a:t>
            </a:r>
            <a:r>
              <a:rPr lang="en-GB" sz="1200" dirty="0" smtClean="0"/>
              <a:t>  -- you can go crazy and change event the space between letters</a:t>
            </a:r>
            <a:endParaRPr lang="en-GB" sz="1200" dirty="0"/>
          </a:p>
        </p:txBody>
      </p:sp>
      <p:sp>
        <p:nvSpPr>
          <p:cNvPr id="20" name="Rectángulo 19"/>
          <p:cNvSpPr/>
          <p:nvPr/>
        </p:nvSpPr>
        <p:spPr>
          <a:xfrm>
            <a:off x="4583720" y="4346468"/>
            <a:ext cx="3175993" cy="830997"/>
          </a:xfrm>
          <a:prstGeom prst="rect">
            <a:avLst/>
          </a:prstGeom>
        </p:spPr>
        <p:txBody>
          <a:bodyPr wrap="square">
            <a:spAutoFit/>
          </a:bodyPr>
          <a:lstStyle/>
          <a:p>
            <a:r>
              <a:rPr lang="en-US" sz="1200" dirty="0">
                <a:solidFill>
                  <a:srgbClr val="A52A2A"/>
                </a:solidFill>
                <a:latin typeface="Consolas" panose="020B0609020204030204" pitchFamily="49" charset="0"/>
              </a:rPr>
              <a:t>p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font-family:</a:t>
            </a:r>
            <a:r>
              <a:rPr lang="en-US" sz="1200" dirty="0">
                <a:solidFill>
                  <a:srgbClr val="0000CD"/>
                </a:solidFill>
                <a:latin typeface="Consolas" panose="020B0609020204030204" pitchFamily="49" charset="0"/>
              </a:rPr>
              <a:t> "Times New Roman", Times, serif;</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1" name="Rectángulo 20"/>
          <p:cNvSpPr/>
          <p:nvPr/>
        </p:nvSpPr>
        <p:spPr>
          <a:xfrm>
            <a:off x="4631574" y="3440224"/>
            <a:ext cx="3328155" cy="276999"/>
          </a:xfrm>
          <a:prstGeom prst="rect">
            <a:avLst/>
          </a:prstGeom>
        </p:spPr>
        <p:txBody>
          <a:bodyPr wrap="none">
            <a:spAutoFit/>
          </a:bodyPr>
          <a:lstStyle/>
          <a:p>
            <a:r>
              <a:rPr lang="es-CO" sz="1200" dirty="0" err="1">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2.5em;</a:t>
            </a:r>
            <a:r>
              <a:rPr lang="es-CO" sz="1200" dirty="0">
                <a:solidFill>
                  <a:srgbClr val="000000"/>
                </a:solidFill>
                <a:latin typeface="Consolas" panose="020B0609020204030204" pitchFamily="49" charset="0"/>
              </a:rPr>
              <a:t> </a:t>
            </a:r>
            <a:r>
              <a:rPr lang="es-CO" sz="1200" dirty="0">
                <a:solidFill>
                  <a:srgbClr val="008000"/>
                </a:solidFill>
                <a:latin typeface="Consolas" panose="020B0609020204030204" pitchFamily="49" charset="0"/>
              </a:rPr>
              <a:t>/* 40px/16=2.5em */</a:t>
            </a:r>
            <a:endParaRPr lang="en-GB" sz="1200" dirty="0"/>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23" name="Rectángulo 22"/>
          <p:cNvSpPr/>
          <p:nvPr/>
        </p:nvSpPr>
        <p:spPr>
          <a:xfrm>
            <a:off x="8327300" y="2413753"/>
            <a:ext cx="2703308" cy="923330"/>
          </a:xfrm>
          <a:prstGeom prst="rect">
            <a:avLst/>
          </a:prstGeom>
        </p:spPr>
        <p:txBody>
          <a:bodyPr wrap="square">
            <a:spAutoFit/>
          </a:bodyPr>
          <a:lstStyle/>
          <a:p>
            <a:r>
              <a:rPr lang="es-CO" dirty="0">
                <a:solidFill>
                  <a:srgbClr val="A52A2A"/>
                </a:solidFill>
                <a:latin typeface="Consolas" panose="020B0609020204030204" pitchFamily="49" charset="0"/>
              </a:rPr>
              <a:t>a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color:</a:t>
            </a:r>
            <a:r>
              <a:rPr lang="es-CO" dirty="0">
                <a:solidFill>
                  <a:srgbClr val="0000CD"/>
                </a:solidFill>
                <a:latin typeface="Consolas" panose="020B0609020204030204" pitchFamily="49" charset="0"/>
              </a:rPr>
              <a:t> #FF0000;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4" name="Rectángulo 23"/>
          <p:cNvSpPr/>
          <p:nvPr/>
        </p:nvSpPr>
        <p:spPr>
          <a:xfrm>
            <a:off x="8906311" y="3484693"/>
            <a:ext cx="2365318" cy="2708434"/>
          </a:xfrm>
          <a:prstGeom prst="rect">
            <a:avLst/>
          </a:prstGeom>
        </p:spPr>
        <p:txBody>
          <a:bodyPr wrap="square">
            <a:spAutoFit/>
          </a:bodyPr>
          <a:lstStyle/>
          <a:p>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unvisited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a:link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#FF0000</a:t>
            </a:r>
            <a:r>
              <a:rPr lang="es-CO" sz="1000" dirty="0" smtClean="0">
                <a:solidFill>
                  <a:srgbClr val="0000CD"/>
                </a:solidFill>
                <a:latin typeface="Consolas" panose="020B0609020204030204" pitchFamily="49" charset="0"/>
              </a:rPr>
              <a:t>;</a:t>
            </a:r>
          </a:p>
          <a:p>
            <a:r>
              <a:rPr lang="es-CO" sz="1000" dirty="0" smtClean="0">
                <a:solidFill>
                  <a:srgbClr val="FF0000"/>
                </a:solidFill>
                <a:latin typeface="Consolas" panose="020B0609020204030204" pitchFamily="49" charset="0"/>
              </a:rPr>
              <a:t>    </a:t>
            </a:r>
            <a:r>
              <a:rPr lang="es-CO" sz="1000" dirty="0" err="1" smtClean="0">
                <a:solidFill>
                  <a:srgbClr val="FF0000"/>
                </a:solidFill>
                <a:latin typeface="Consolas" panose="020B0609020204030204" pitchFamily="49" charset="0"/>
              </a:rPr>
              <a:t>background</a:t>
            </a:r>
            <a:r>
              <a:rPr lang="es-CO" sz="1000" dirty="0" smtClean="0">
                <a:solidFill>
                  <a:srgbClr val="FF0000"/>
                </a:solidFill>
                <a:latin typeface="Consolas" panose="020B0609020204030204" pitchFamily="49" charset="0"/>
              </a:rPr>
              <a:t>-color</a:t>
            </a:r>
            <a:r>
              <a:rPr lang="es-CO" sz="1000" dirty="0">
                <a:solidFill>
                  <a:srgbClr val="FF0000"/>
                </a:solidFill>
                <a:latin typeface="Consolas" panose="020B0609020204030204" pitchFamily="49" charset="0"/>
              </a:rPr>
              <a:t>: #B2FF99;</a:t>
            </a:r>
            <a:br>
              <a:rPr lang="es-CO" sz="1000" dirty="0">
                <a:solidFill>
                  <a:srgbClr val="FF0000"/>
                </a:solidFill>
                <a:latin typeface="Consolas" panose="020B0609020204030204" pitchFamily="49" charset="0"/>
              </a:rPr>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a:visited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#00FF00;</a:t>
            </a:r>
            <a:r>
              <a:rPr lang="es-CO" sz="1000" dirty="0"/>
              <a:t/>
            </a:r>
            <a:br>
              <a:rPr lang="es-CO" sz="1000" dirty="0"/>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mouse </a:t>
            </a:r>
            <a:r>
              <a:rPr lang="es-CO" sz="1000" dirty="0" err="1">
                <a:solidFill>
                  <a:srgbClr val="008000"/>
                </a:solidFill>
                <a:latin typeface="Consolas" panose="020B0609020204030204" pitchFamily="49" charset="0"/>
              </a:rPr>
              <a:t>over</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a:hover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#FF00FF</a:t>
            </a:r>
            <a:r>
              <a:rPr lang="es-CO" sz="1000" dirty="0" smtClean="0">
                <a:solidFill>
                  <a:srgbClr val="0000CD"/>
                </a:solidFill>
                <a:latin typeface="Consolas" panose="020B0609020204030204" pitchFamily="49" charset="0"/>
              </a:rPr>
              <a:t>;</a:t>
            </a:r>
            <a:endParaRPr lang="es-CO" sz="1000" dirty="0" smtClean="0"/>
          </a:p>
          <a:p>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selected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a:active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#0000FF;</a:t>
            </a:r>
            <a:r>
              <a:rPr lang="es-CO" sz="1000" dirty="0"/>
              <a:t/>
            </a:r>
            <a:br>
              <a:rPr lang="es-CO" sz="1000" dirty="0"/>
            </a:br>
            <a:r>
              <a:rPr lang="es-CO" sz="1000" dirty="0">
                <a:solidFill>
                  <a:srgbClr val="000000"/>
                </a:solidFill>
                <a:latin typeface="Consolas" panose="020B0609020204030204" pitchFamily="49" charset="0"/>
              </a:rPr>
              <a:t>}</a:t>
            </a:r>
            <a:endParaRPr lang="en-GB" sz="1000" dirty="0"/>
          </a:p>
        </p:txBody>
      </p:sp>
      <p:sp>
        <p:nvSpPr>
          <p:cNvPr id="25" name="Rectángulo 24"/>
          <p:cNvSpPr/>
          <p:nvPr/>
        </p:nvSpPr>
        <p:spPr>
          <a:xfrm>
            <a:off x="8590118" y="5934769"/>
            <a:ext cx="2350476" cy="830997"/>
          </a:xfrm>
          <a:prstGeom prst="rect">
            <a:avLst/>
          </a:prstGeom>
        </p:spPr>
        <p:txBody>
          <a:bodyPr wrap="square">
            <a:spAutoFit/>
          </a:bodyPr>
          <a:lstStyle/>
          <a:p>
            <a:pPr>
              <a:buFont typeface="Arial" panose="020B0604020202020204" pitchFamily="34" charset="0"/>
              <a:buChar char="•"/>
            </a:pPr>
            <a:r>
              <a:rPr lang="en-US" sz="1200" dirty="0">
                <a:solidFill>
                  <a:srgbClr val="333333"/>
                </a:solidFill>
                <a:latin typeface="Verdana" panose="020B0604030504040204" pitchFamily="34" charset="0"/>
              </a:rPr>
              <a:t>a:hover MUST come after a:link and a:visited</a:t>
            </a:r>
          </a:p>
          <a:p>
            <a:pPr>
              <a:buFont typeface="Arial" panose="020B0604020202020204" pitchFamily="34" charset="0"/>
              <a:buChar char="•"/>
            </a:pPr>
            <a:r>
              <a:rPr lang="en-US" sz="1200" dirty="0">
                <a:solidFill>
                  <a:srgbClr val="333333"/>
                </a:solidFill>
                <a:latin typeface="Verdana" panose="020B0604030504040204" pitchFamily="34" charset="0"/>
              </a:rPr>
              <a:t>a:active MUST come after a:hover</a:t>
            </a:r>
            <a:endParaRPr lang="en-US" sz="1200"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10425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List</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Table</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11" name="Rectángulo 10"/>
          <p:cNvSpPr/>
          <p:nvPr/>
        </p:nvSpPr>
        <p:spPr>
          <a:xfrm>
            <a:off x="259390" y="2600907"/>
            <a:ext cx="3785072" cy="1384995"/>
          </a:xfrm>
          <a:prstGeom prst="rect">
            <a:avLst/>
          </a:prstGeom>
        </p:spPr>
        <p:txBody>
          <a:bodyPr wrap="square">
            <a:spAutoFit/>
          </a:bodyPr>
          <a:lstStyle/>
          <a:p>
            <a:r>
              <a:rPr lang="es-CO" sz="1200" dirty="0" err="1" smtClean="0">
                <a:solidFill>
                  <a:srgbClr val="A52A2A"/>
                </a:solidFill>
                <a:latin typeface="Consolas" panose="020B0609020204030204" pitchFamily="49" charset="0"/>
              </a:rPr>
              <a:t>ul.classa</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circle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r>
              <a:rPr lang="es-CO" sz="1200" dirty="0"/>
              <a:t/>
            </a:r>
            <a:br>
              <a:rPr lang="es-CO" sz="1200" dirty="0"/>
            </a:br>
            <a:r>
              <a:rPr lang="es-CO" sz="1200" dirty="0"/>
              <a:t/>
            </a:r>
            <a:br>
              <a:rPr lang="es-CO" sz="1200" dirty="0"/>
            </a:br>
            <a:r>
              <a:rPr lang="es-CO" sz="1200" dirty="0" err="1" smtClean="0">
                <a:solidFill>
                  <a:srgbClr val="A52A2A"/>
                </a:solidFill>
                <a:latin typeface="Consolas" panose="020B0609020204030204" pitchFamily="49" charset="0"/>
              </a:rPr>
              <a:t>ul.classb</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square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6" name="Rectángulo 25"/>
          <p:cNvSpPr/>
          <p:nvPr/>
        </p:nvSpPr>
        <p:spPr>
          <a:xfrm>
            <a:off x="466111" y="6007322"/>
            <a:ext cx="3371629" cy="307777"/>
          </a:xfrm>
          <a:prstGeom prst="rect">
            <a:avLst/>
          </a:prstGeom>
        </p:spPr>
        <p:txBody>
          <a:bodyPr wrap="none">
            <a:spAutoFit/>
          </a:bodyPr>
          <a:lstStyle/>
          <a:p>
            <a:r>
              <a:rPr lang="en-GB" sz="1400" dirty="0"/>
              <a:t>http://www.w3schools.com/css/css_list.asp</a:t>
            </a:r>
          </a:p>
        </p:txBody>
      </p:sp>
      <p:sp>
        <p:nvSpPr>
          <p:cNvPr id="27" name="Rectángulo 26"/>
          <p:cNvSpPr/>
          <p:nvPr/>
        </p:nvSpPr>
        <p:spPr>
          <a:xfrm>
            <a:off x="257164" y="4091531"/>
            <a:ext cx="3729422" cy="646331"/>
          </a:xfrm>
          <a:prstGeom prst="rect">
            <a:avLst/>
          </a:prstGeom>
        </p:spPr>
        <p:txBody>
          <a:bodyPr wrap="square">
            <a:spAutoFit/>
          </a:bodyPr>
          <a:lstStyle/>
          <a:p>
            <a:r>
              <a:rPr lang="es-CO" sz="1200" dirty="0" err="1">
                <a:solidFill>
                  <a:srgbClr val="A52A2A"/>
                </a:solidFill>
                <a:latin typeface="Consolas" panose="020B0609020204030204" pitchFamily="49" charset="0"/>
              </a:rPr>
              <a:t>ul</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list-style-image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('sqpurple.gif');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Rectángulo 27"/>
          <p:cNvSpPr/>
          <p:nvPr/>
        </p:nvSpPr>
        <p:spPr>
          <a:xfrm>
            <a:off x="4462198" y="2266858"/>
            <a:ext cx="3192972" cy="646331"/>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border:</a:t>
            </a:r>
            <a:r>
              <a:rPr lang="en-US" sz="1200" dirty="0">
                <a:solidFill>
                  <a:srgbClr val="0000CD"/>
                </a:solidFill>
                <a:latin typeface="Consolas" panose="020B0609020204030204" pitchFamily="49" charset="0"/>
              </a:rPr>
              <a:t> 1px solid black;</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9" name="Rectángulo 28"/>
          <p:cNvSpPr/>
          <p:nvPr/>
        </p:nvSpPr>
        <p:spPr>
          <a:xfrm>
            <a:off x="4524365" y="2866106"/>
            <a:ext cx="2931510" cy="1200329"/>
          </a:xfrm>
          <a:prstGeom prst="rect">
            <a:avLst/>
          </a:prstGeom>
        </p:spPr>
        <p:txBody>
          <a:bodyPr wrap="square">
            <a:spAutoFit/>
          </a:bodyPr>
          <a:lstStyle/>
          <a:p>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border-collapse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collapse</a:t>
            </a:r>
            <a:r>
              <a:rPr lang="es-CO" sz="1200" dirty="0">
                <a:solidFill>
                  <a:srgbClr val="0000CD"/>
                </a:solidFill>
                <a:latin typeface="Consolas" panose="020B0609020204030204" pitchFamily="49" charset="0"/>
              </a:rPr>
              <a:t>;</a:t>
            </a:r>
            <a:r>
              <a:rPr lang="es-CO" sz="1200" dirty="0"/>
              <a:t/>
            </a:r>
            <a:br>
              <a:rPr lang="es-CO" sz="1200" dirty="0"/>
            </a:br>
            <a:r>
              <a:rPr lang="es-CO" sz="1200" dirty="0" smtClean="0">
                <a:solidFill>
                  <a:srgbClr val="000000"/>
                </a:solidFill>
                <a:latin typeface="Consolas" panose="020B0609020204030204" pitchFamily="49" charset="0"/>
              </a:rPr>
              <a:t>}</a:t>
            </a:r>
            <a:r>
              <a:rPr lang="es-CO" sz="1200" dirty="0"/>
              <a:t/>
            </a:r>
            <a:br>
              <a:rPr lang="es-CO" sz="1200" dirty="0"/>
            </a:br>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td</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black</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0" name="Rectángulo 29"/>
          <p:cNvSpPr/>
          <p:nvPr/>
        </p:nvSpPr>
        <p:spPr>
          <a:xfrm>
            <a:off x="4583721" y="4134567"/>
            <a:ext cx="2721234" cy="1200329"/>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width:</a:t>
            </a:r>
            <a:r>
              <a:rPr lang="en-US" sz="1200" dirty="0">
                <a:solidFill>
                  <a:srgbClr val="0000CD"/>
                </a:solidFill>
                <a:latin typeface="Consolas" panose="020B0609020204030204" pitchFamily="49" charset="0"/>
              </a:rPr>
              <a:t> 100%;</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p:txBody>
      </p:sp>
      <p:sp>
        <p:nvSpPr>
          <p:cNvPr id="31" name="Rectángulo 30"/>
          <p:cNvSpPr/>
          <p:nvPr/>
        </p:nvSpPr>
        <p:spPr>
          <a:xfrm>
            <a:off x="4524365" y="5383370"/>
            <a:ext cx="3014327" cy="646331"/>
          </a:xfrm>
          <a:prstGeom prst="rect">
            <a:avLst/>
          </a:prstGeom>
        </p:spPr>
        <p:txBody>
          <a:bodyPr wrap="square">
            <a:spAutoFit/>
          </a:bodyPr>
          <a:lstStyle/>
          <a:p>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2" name="Rectángulo 31"/>
          <p:cNvSpPr/>
          <p:nvPr/>
        </p:nvSpPr>
        <p:spPr>
          <a:xfrm>
            <a:off x="4517677" y="6029701"/>
            <a:ext cx="3681049" cy="1015663"/>
          </a:xfrm>
          <a:prstGeom prst="rect">
            <a:avLst/>
          </a:prstGeom>
        </p:spPr>
        <p:txBody>
          <a:bodyPr wrap="square">
            <a:spAutoFit/>
          </a:bodyPr>
          <a:lstStyle/>
          <a:p>
            <a:r>
              <a:rPr lang="en-US" sz="1200" dirty="0">
                <a:solidFill>
                  <a:srgbClr val="A52A2A"/>
                </a:solidFill>
                <a:latin typeface="Consolas" panose="020B0609020204030204" pitchFamily="49" charset="0"/>
              </a:rPr>
              <a:t>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vertical-align:</a:t>
            </a:r>
            <a:r>
              <a:rPr lang="en-US" sz="1200" dirty="0">
                <a:solidFill>
                  <a:srgbClr val="0000CD"/>
                </a:solidFill>
                <a:latin typeface="Consolas" panose="020B0609020204030204" pitchFamily="49" charset="0"/>
              </a:rPr>
              <a:t> bottom</a:t>
            </a:r>
            <a:r>
              <a:rPr lang="en-US" sz="1200" dirty="0" smtClean="0">
                <a:solidFill>
                  <a:srgbClr val="0000CD"/>
                </a:solidFill>
                <a:latin typeface="Consolas" panose="020B0609020204030204" pitchFamily="49" charset="0"/>
              </a:rPr>
              <a:t>;</a:t>
            </a:r>
          </a:p>
          <a:p>
            <a:r>
              <a:rPr lang="es-CO" sz="1200" dirty="0"/>
              <a:t> </a:t>
            </a:r>
            <a:r>
              <a:rPr lang="es-CO" sz="1200" dirty="0">
                <a:solidFill>
                  <a:srgbClr val="FF0000"/>
                </a:solidFill>
                <a:latin typeface="Consolas" panose="020B0609020204030204" pitchFamily="49" charset="0"/>
              </a:rPr>
              <a:t>padding:</a:t>
            </a:r>
            <a:r>
              <a:rPr lang="es-CO" sz="1200" dirty="0">
                <a:solidFill>
                  <a:srgbClr val="0000CD"/>
                </a:solidFill>
                <a:latin typeface="Consolas" panose="020B0609020204030204" pitchFamily="49" charset="0"/>
              </a:rPr>
              <a:t>15px;</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Tree>
    <p:extLst>
      <p:ext uri="{BB962C8B-B14F-4D97-AF65-F5344CB8AC3E}">
        <p14:creationId xmlns:p14="http://schemas.microsoft.com/office/powerpoint/2010/main" val="90746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51347" y="827943"/>
            <a:ext cx="5172075" cy="2857500"/>
          </a:xfrm>
          <a:prstGeom prst="rect">
            <a:avLst/>
          </a:prstGeom>
        </p:spPr>
      </p:pic>
      <p:sp>
        <p:nvSpPr>
          <p:cNvPr id="5" name="CuadroTexto 4"/>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301260" y="4017873"/>
            <a:ext cx="3774831"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300px;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navy</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9" name="Rectángulo 8"/>
          <p:cNvSpPr/>
          <p:nvPr/>
        </p:nvSpPr>
        <p:spPr>
          <a:xfrm>
            <a:off x="7054300" y="3970329"/>
            <a:ext cx="3742654"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320px;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gray;</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a:t>
            </a:r>
            <a:r>
              <a:rPr lang="es-CO" dirty="0">
                <a:solidFill>
                  <a:srgbClr val="000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4206535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Border</a:t>
            </a:r>
            <a:endParaRPr lang="en-GB" sz="2400" b="1" i="1" dirty="0">
              <a:latin typeface="Gotham Light" pitchFamily="50" charset="0"/>
              <a:cs typeface="Gotham Light" pitchFamily="50" charset="0"/>
            </a:endParaRPr>
          </a:p>
        </p:txBody>
      </p:sp>
      <p:sp>
        <p:nvSpPr>
          <p:cNvPr id="15" name="Rectángulo 14"/>
          <p:cNvSpPr/>
          <p:nvPr/>
        </p:nvSpPr>
        <p:spPr>
          <a:xfrm>
            <a:off x="422031" y="1301264"/>
            <a:ext cx="2625969" cy="600164"/>
          </a:xfrm>
          <a:prstGeom prst="rect">
            <a:avLst/>
          </a:prstGeom>
        </p:spPr>
        <p:txBody>
          <a:bodyPr wrap="square">
            <a:spAutoFit/>
          </a:bodyPr>
          <a:lstStyle/>
          <a:p>
            <a:r>
              <a:rPr lang="en-US" sz="1100" dirty="0">
                <a:solidFill>
                  <a:srgbClr val="333333"/>
                </a:solidFill>
                <a:latin typeface="Gotham Light" pitchFamily="50" charset="0"/>
                <a:cs typeface="Gotham Light" pitchFamily="50" charset="0"/>
              </a:rPr>
              <a:t>None of the border properties will have ANY effect unless the </a:t>
            </a:r>
            <a:r>
              <a:rPr lang="en-US" sz="1100" b="1" dirty="0">
                <a:solidFill>
                  <a:srgbClr val="333333"/>
                </a:solidFill>
                <a:latin typeface="Gotham Light" pitchFamily="50" charset="0"/>
                <a:cs typeface="Gotham Light" pitchFamily="50" charset="0"/>
              </a:rPr>
              <a:t>border-style</a:t>
            </a:r>
            <a:r>
              <a:rPr lang="en-US" sz="1100" dirty="0">
                <a:solidFill>
                  <a:srgbClr val="333333"/>
                </a:solidFill>
                <a:latin typeface="Gotham Light" pitchFamily="50" charset="0"/>
                <a:cs typeface="Gotham Light" pitchFamily="50" charset="0"/>
              </a:rPr>
              <a:t> property is set!</a:t>
            </a:r>
            <a:endParaRPr lang="en-GB" sz="1100" dirty="0">
              <a:latin typeface="Gotham Light" pitchFamily="50" charset="0"/>
              <a:cs typeface="Gotham Light" pitchFamily="50" charset="0"/>
            </a:endParaRPr>
          </a:p>
        </p:txBody>
      </p:sp>
      <p:sp>
        <p:nvSpPr>
          <p:cNvPr id="16" name="Rectángulo 15"/>
          <p:cNvSpPr/>
          <p:nvPr/>
        </p:nvSpPr>
        <p:spPr>
          <a:xfrm>
            <a:off x="3657598" y="1879659"/>
            <a:ext cx="2520462" cy="1938992"/>
          </a:xfrm>
          <a:prstGeom prst="rect">
            <a:avLst/>
          </a:prstGeom>
        </p:spPr>
        <p:txBody>
          <a:bodyPr wrap="square">
            <a:spAutoFit/>
          </a:bodyPr>
          <a:lstStyle/>
          <a:p>
            <a:r>
              <a:rPr lang="es-CO" sz="1200" dirty="0" smtClean="0">
                <a:solidFill>
                  <a:srgbClr val="A52A2A"/>
                </a:solidFill>
                <a:latin typeface="Consolas" panose="020B0609020204030204" pitchFamily="49" charset="0"/>
              </a:rPr>
              <a:t>p.one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5px;</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border</a:t>
            </a:r>
            <a:r>
              <a:rPr lang="es-CO" sz="1200" dirty="0" smtClean="0">
                <a:solidFill>
                  <a:srgbClr val="FF0000"/>
                </a:solidFill>
                <a:latin typeface="Consolas" panose="020B0609020204030204" pitchFamily="49" charset="0"/>
              </a:rPr>
              <a:t>-color:</a:t>
            </a:r>
            <a:r>
              <a:rPr lang="es-CO" sz="1200" dirty="0" smtClean="0"/>
              <a:t> </a:t>
            </a:r>
            <a:r>
              <a:rPr lang="es-CO" sz="1200" dirty="0" smtClean="0">
                <a:solidFill>
                  <a:srgbClr val="0000CD"/>
                </a:solidFill>
                <a:latin typeface="Consolas" panose="020B0609020204030204" pitchFamily="49" charset="0"/>
              </a:rPr>
              <a:t>#98bf21;</a:t>
            </a:r>
            <a:r>
              <a:rPr lang="es-CO" sz="1200" dirty="0" smtClean="0"/>
              <a:t/>
            </a:r>
            <a:br>
              <a:rPr lang="es-CO" sz="1200" dirty="0" smtClean="0"/>
            </a:b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t/>
            </a:r>
            <a:br>
              <a:rPr lang="es-CO" sz="1200" dirty="0" smtClean="0"/>
            </a:br>
            <a:r>
              <a:rPr lang="es-CO" sz="1200" dirty="0" err="1" smtClean="0">
                <a:solidFill>
                  <a:srgbClr val="A52A2A"/>
                </a:solidFill>
                <a:latin typeface="Consolas" panose="020B0609020204030204" pitchFamily="49" charset="0"/>
              </a:rPr>
              <a:t>p.two</a:t>
            </a:r>
            <a:r>
              <a:rPr lang="es-CO" sz="1200" dirty="0" smtClean="0">
                <a:solidFill>
                  <a:srgbClr val="A52A2A"/>
                </a:solidFill>
                <a:latin typeface="Consolas" panose="020B0609020204030204" pitchFamily="49" charset="0"/>
              </a:rPr>
              <a:t>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medium</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cxnSp>
        <p:nvCxnSpPr>
          <p:cNvPr id="18" name="Conector recto de flecha 17"/>
          <p:cNvCxnSpPr>
            <a:stCxn id="16" idx="0"/>
          </p:cNvCxnSpPr>
          <p:nvPr/>
        </p:nvCxnSpPr>
        <p:spPr>
          <a:xfrm flipV="1">
            <a:off x="4917829" y="1573181"/>
            <a:ext cx="388345" cy="30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422031" y="2284384"/>
            <a:ext cx="3012831" cy="1200329"/>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-top-</a:t>
            </a:r>
            <a:r>
              <a:rPr lang="es-CO" sz="1200" dirty="0" err="1">
                <a:solidFill>
                  <a:srgbClr val="FF0000"/>
                </a:solidFill>
                <a:latin typeface="Consolas" panose="020B0609020204030204" pitchFamily="49" charset="0"/>
              </a:rPr>
              <a: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border-right-style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border-bottom-style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border-left-style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1" name="Rectángulo 20"/>
          <p:cNvSpPr/>
          <p:nvPr/>
        </p:nvSpPr>
        <p:spPr>
          <a:xfrm>
            <a:off x="246185" y="3761712"/>
            <a:ext cx="6096000" cy="3139321"/>
          </a:xfrm>
          <a:prstGeom prst="rect">
            <a:avLst/>
          </a:prstGeom>
        </p:spPr>
        <p:txBody>
          <a:bodyPr>
            <a:spAutoFit/>
          </a:bodyPr>
          <a:lstStyle/>
          <a:p>
            <a:r>
              <a:rPr lang="en-US" sz="1100" dirty="0">
                <a:solidFill>
                  <a:srgbClr val="333333"/>
                </a:solidFill>
                <a:latin typeface="Verdana" panose="020B0604030504040204" pitchFamily="34" charset="0"/>
              </a:rPr>
              <a:t>The border-style property can have from one to four values.</a:t>
            </a:r>
          </a:p>
          <a:p>
            <a:pPr>
              <a:buFont typeface="Arial" panose="020B0604020202020204" pitchFamily="34" charset="0"/>
              <a:buChar char="•"/>
            </a:pPr>
            <a:r>
              <a:rPr lang="en-US" sz="1100" b="1" dirty="0" smtClean="0">
                <a:solidFill>
                  <a:srgbClr val="333333"/>
                </a:solidFill>
                <a:latin typeface="Verdana" panose="020B0604030504040204" pitchFamily="34" charset="0"/>
              </a:rPr>
              <a:t>border-style</a:t>
            </a:r>
            <a:r>
              <a:rPr lang="en-US" sz="1100" b="1" dirty="0">
                <a:solidFill>
                  <a:srgbClr val="333333"/>
                </a:solidFill>
                <a:latin typeface="Verdana" panose="020B0604030504040204" pitchFamily="34" charset="0"/>
              </a:rPr>
              <a:t>: </a:t>
            </a:r>
            <a:r>
              <a:rPr lang="en-US" sz="1100" dirty="0">
                <a:solidFill>
                  <a:srgbClr val="333333"/>
                </a:solidFill>
                <a:latin typeface="Verdana" panose="020B0604030504040204" pitchFamily="34" charset="0"/>
              </a:rPr>
              <a:t>dotted</a:t>
            </a:r>
            <a:r>
              <a:rPr lang="en-US" sz="1100" b="1" dirty="0">
                <a:solidFill>
                  <a:srgbClr val="333333"/>
                </a:solidFill>
                <a:latin typeface="Verdana" panose="020B0604030504040204" pitchFamily="34" charset="0"/>
              </a:rPr>
              <a:t> solid </a:t>
            </a:r>
            <a:r>
              <a:rPr lang="en-US" sz="1100" dirty="0">
                <a:solidFill>
                  <a:srgbClr val="333333"/>
                </a:solidFill>
                <a:latin typeface="Verdana" panose="020B0604030504040204" pitchFamily="34" charset="0"/>
              </a:rPr>
              <a:t>double </a:t>
            </a:r>
            <a:r>
              <a:rPr lang="en-US" sz="1100" b="1" dirty="0">
                <a:solidFill>
                  <a:srgbClr val="333333"/>
                </a:solidFill>
                <a:latin typeface="Verdana" panose="020B0604030504040204" pitchFamily="34" charset="0"/>
              </a:rPr>
              <a:t>dashed;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border is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double</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left border is </a:t>
            </a:r>
            <a:r>
              <a:rPr lang="en-US" sz="1100" dirty="0" smtClean="0">
                <a:solidFill>
                  <a:srgbClr val="333333"/>
                </a:solidFill>
                <a:latin typeface="Verdana" panose="020B0604030504040204" pitchFamily="34" charset="0"/>
              </a:rPr>
              <a:t>dashed</a:t>
            </a:r>
          </a:p>
          <a:p>
            <a:pPr lvl="1"/>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 double;</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a:t>
            </a:r>
            <a:r>
              <a:rPr lang="en-US" sz="1100" dirty="0" smtClean="0">
                <a:solidFill>
                  <a:srgbClr val="333333"/>
                </a:solidFill>
                <a:latin typeface="Verdana" panose="020B0604030504040204" pitchFamily="34" charset="0"/>
              </a:rPr>
              <a:t>double</a:t>
            </a:r>
            <a:r>
              <a:rPr lang="en-US" sz="1100" dirty="0">
                <a:solidFill>
                  <a:srgbClr val="333333"/>
                </a:solidFill>
                <a:latin typeface="Verdana" panose="020B0604030504040204" pitchFamily="34" charset="0"/>
              </a:rPr>
              <a:t/>
            </a:r>
            <a:br>
              <a:rPr lang="en-US" sz="1100" dirty="0">
                <a:solidFill>
                  <a:srgbClr val="333333"/>
                </a:solidFill>
                <a:latin typeface="Verdana" panose="020B0604030504040204" pitchFamily="34" charset="0"/>
              </a:rPr>
            </a:b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and bottom borders are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a:t>
            </a:r>
            <a:r>
              <a:rPr lang="en-US" sz="1100" dirty="0" smtClean="0">
                <a:solidFill>
                  <a:srgbClr val="333333"/>
                </a:solidFill>
                <a:latin typeface="Verdana" panose="020B0604030504040204" pitchFamily="34" charset="0"/>
              </a:rPr>
              <a:t>solid</a:t>
            </a:r>
          </a:p>
          <a:p>
            <a:pPr marL="742950" lvl="1" indent="-285750">
              <a:buFont typeface="Arial" panose="020B0604020202020204" pitchFamily="34" charset="0"/>
              <a:buChar char="•"/>
            </a:pP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all four borders are dotted</a:t>
            </a:r>
            <a:endParaRPr lang="en-US" sz="1100" b="0" i="0" dirty="0">
              <a:solidFill>
                <a:srgbClr val="333333"/>
              </a:solidFill>
              <a:effectLst/>
              <a:latin typeface="Verdana" panose="020B0604030504040204" pitchFamily="34" charset="0"/>
            </a:endParaRPr>
          </a:p>
        </p:txBody>
      </p:sp>
      <p:sp>
        <p:nvSpPr>
          <p:cNvPr id="22" name="Rectángulo 21"/>
          <p:cNvSpPr/>
          <p:nvPr/>
        </p:nvSpPr>
        <p:spPr>
          <a:xfrm>
            <a:off x="3906070" y="862682"/>
            <a:ext cx="2195790" cy="738664"/>
          </a:xfrm>
          <a:prstGeom prst="rect">
            <a:avLst/>
          </a:prstGeom>
        </p:spPr>
        <p:txBody>
          <a:bodyPr wrap="square">
            <a:spAutoFit/>
          </a:bodyPr>
          <a:lstStyle/>
          <a:p>
            <a:r>
              <a:rPr lang="es-CO" sz="1400" dirty="0" err="1">
                <a:solidFill>
                  <a:srgbClr val="333333"/>
                </a:solidFill>
                <a:latin typeface="Gotham Light" pitchFamily="50" charset="0"/>
                <a:cs typeface="Gotham Light" pitchFamily="50" charset="0"/>
              </a:rPr>
              <a:t>d</a:t>
            </a:r>
            <a:r>
              <a:rPr lang="es-CO" sz="1400" dirty="0" err="1" smtClean="0">
                <a:solidFill>
                  <a:srgbClr val="333333"/>
                </a:solidFill>
                <a:latin typeface="Gotham Light" pitchFamily="50" charset="0"/>
                <a:cs typeface="Gotham Light" pitchFamily="50" charset="0"/>
              </a:rPr>
              <a:t>otted</a:t>
            </a:r>
            <a:r>
              <a:rPr lang="es-CO" sz="1400" dirty="0" smtClean="0">
                <a:solidFill>
                  <a:srgbClr val="333333"/>
                </a:solidFill>
                <a:latin typeface="Gotham Light" pitchFamily="50" charset="0"/>
                <a:cs typeface="Gotham Light" pitchFamily="50" charset="0"/>
              </a:rPr>
              <a:t> , </a:t>
            </a:r>
            <a:r>
              <a:rPr lang="es-CO" sz="1400" dirty="0" err="1" smtClean="0">
                <a:latin typeface="Gotham Light" pitchFamily="50" charset="0"/>
                <a:cs typeface="Gotham Light" pitchFamily="50" charset="0"/>
              </a:rPr>
              <a:t>dashed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solid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double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groove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ridge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inset</a:t>
            </a:r>
            <a:r>
              <a:rPr lang="es-CO" sz="1400" dirty="0" smtClean="0">
                <a:latin typeface="Gotham Light" pitchFamily="50" charset="0"/>
                <a:cs typeface="Gotham Light" pitchFamily="50" charset="0"/>
              </a:rPr>
              <a:t>, </a:t>
            </a:r>
            <a:r>
              <a:rPr lang="es-CO" sz="1400" dirty="0" err="1">
                <a:latin typeface="Gotham Light" pitchFamily="50" charset="0"/>
                <a:cs typeface="Gotham Light" pitchFamily="50" charset="0"/>
              </a:rPr>
              <a:t>outset</a:t>
            </a:r>
            <a:endParaRPr lang="en-GB" sz="1400" dirty="0">
              <a:latin typeface="Gotham Light" pitchFamily="50" charset="0"/>
              <a:cs typeface="Gotham Light" pitchFamily="50" charset="0"/>
            </a:endParaRPr>
          </a:p>
        </p:txBody>
      </p:sp>
      <p:sp>
        <p:nvSpPr>
          <p:cNvPr id="24" name="Rectángulo 23"/>
          <p:cNvSpPr/>
          <p:nvPr/>
        </p:nvSpPr>
        <p:spPr>
          <a:xfrm>
            <a:off x="4150413" y="4388309"/>
            <a:ext cx="2235677" cy="338554"/>
          </a:xfrm>
          <a:prstGeom prst="rect">
            <a:avLst/>
          </a:prstGeom>
        </p:spPr>
        <p:txBody>
          <a:bodyPr wrap="none">
            <a:spAutoFit/>
          </a:bodyPr>
          <a:lstStyle/>
          <a:p>
            <a:r>
              <a:rPr lang="es-CO" sz="1600" dirty="0" err="1">
                <a:solidFill>
                  <a:srgbClr val="333333"/>
                </a:solidFill>
                <a:latin typeface="Verdana" panose="020B0604030504040204" pitchFamily="34" charset="0"/>
              </a:rPr>
              <a:t>shorthand</a:t>
            </a:r>
            <a:r>
              <a:rPr lang="es-CO" sz="1600" dirty="0">
                <a:solidFill>
                  <a:srgbClr val="333333"/>
                </a:solidFill>
                <a:latin typeface="Verdana" panose="020B0604030504040204" pitchFamily="34" charset="0"/>
              </a:rPr>
              <a:t> </a:t>
            </a:r>
            <a:r>
              <a:rPr lang="es-CO" sz="1600" dirty="0" err="1">
                <a:solidFill>
                  <a:srgbClr val="333333"/>
                </a:solidFill>
                <a:latin typeface="Verdana" panose="020B0604030504040204" pitchFamily="34" charset="0"/>
              </a:rPr>
              <a:t>property</a:t>
            </a:r>
            <a:r>
              <a:rPr lang="es-CO" sz="1600" dirty="0">
                <a:solidFill>
                  <a:srgbClr val="333333"/>
                </a:solidFill>
                <a:latin typeface="Verdana" panose="020B0604030504040204" pitchFamily="34" charset="0"/>
              </a:rPr>
              <a:t>.</a:t>
            </a:r>
            <a:endParaRPr lang="en-GB" sz="1600" dirty="0"/>
          </a:p>
        </p:txBody>
      </p:sp>
      <p:sp>
        <p:nvSpPr>
          <p:cNvPr id="26" name="Cerrar llave 25"/>
          <p:cNvSpPr/>
          <p:nvPr/>
        </p:nvSpPr>
        <p:spPr>
          <a:xfrm>
            <a:off x="3657598" y="4044462"/>
            <a:ext cx="457202" cy="2532184"/>
          </a:xfrm>
          <a:prstGeom prst="rightBrace">
            <a:avLst>
              <a:gd name="adj1" fmla="val 62179"/>
              <a:gd name="adj2" fmla="val 5000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ángulo 26"/>
          <p:cNvSpPr/>
          <p:nvPr/>
        </p:nvSpPr>
        <p:spPr>
          <a:xfrm>
            <a:off x="4232031" y="4996125"/>
            <a:ext cx="2508738" cy="646331"/>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5px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red;</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Outline</a:t>
            </a:r>
            <a:endParaRPr lang="en-GB" sz="2400" b="1" i="1" dirty="0">
              <a:latin typeface="Gotham Light" pitchFamily="50" charset="0"/>
              <a:cs typeface="Gotham Light" pitchFamily="50" charset="0"/>
            </a:endParaRPr>
          </a:p>
        </p:txBody>
      </p:sp>
      <p:sp>
        <p:nvSpPr>
          <p:cNvPr id="29" name="Rectángulo 28"/>
          <p:cNvSpPr/>
          <p:nvPr/>
        </p:nvSpPr>
        <p:spPr>
          <a:xfrm>
            <a:off x="7211173" y="1610111"/>
            <a:ext cx="973343"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4"/>
              </a:rPr>
              <a:t>outline</a:t>
            </a:r>
            <a:endParaRPr lang="en-GB" dirty="0"/>
          </a:p>
        </p:txBody>
      </p:sp>
      <p:sp>
        <p:nvSpPr>
          <p:cNvPr id="30" name="Rectángulo 29"/>
          <p:cNvSpPr/>
          <p:nvPr/>
        </p:nvSpPr>
        <p:spPr>
          <a:xfrm>
            <a:off x="7203831" y="2099718"/>
            <a:ext cx="1638590"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5"/>
              </a:rPr>
              <a:t>outline</a:t>
            </a:r>
            <a:r>
              <a:rPr lang="es-CO" u="sng" dirty="0">
                <a:solidFill>
                  <a:srgbClr val="333333"/>
                </a:solidFill>
                <a:latin typeface="Verdana" panose="020B0604030504040204" pitchFamily="34" charset="0"/>
                <a:hlinkClick r:id="rId5"/>
              </a:rPr>
              <a:t>-color</a:t>
            </a:r>
            <a:endParaRPr lang="en-GB" dirty="0"/>
          </a:p>
        </p:txBody>
      </p:sp>
      <p:sp>
        <p:nvSpPr>
          <p:cNvPr id="31" name="Rectángulo 30"/>
          <p:cNvSpPr/>
          <p:nvPr/>
        </p:nvSpPr>
        <p:spPr>
          <a:xfrm>
            <a:off x="7155852" y="2664489"/>
            <a:ext cx="162621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6"/>
              </a:rPr>
              <a:t>outline-style</a:t>
            </a:r>
            <a:endParaRPr lang="en-GB" dirty="0"/>
          </a:p>
        </p:txBody>
      </p:sp>
      <p:sp>
        <p:nvSpPr>
          <p:cNvPr id="32" name="Rectángulo 31"/>
          <p:cNvSpPr/>
          <p:nvPr/>
        </p:nvSpPr>
        <p:spPr>
          <a:xfrm>
            <a:off x="7211173" y="3216143"/>
            <a:ext cx="171008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7"/>
              </a:rPr>
              <a:t>outline-width</a:t>
            </a:r>
            <a:endParaRPr lang="en-GB" dirty="0"/>
          </a:p>
        </p:txBody>
      </p:sp>
    </p:spTree>
    <p:extLst>
      <p:ext uri="{BB962C8B-B14F-4D97-AF65-F5344CB8AC3E}">
        <p14:creationId xmlns:p14="http://schemas.microsoft.com/office/powerpoint/2010/main" val="1761578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Margin</a:t>
            </a:r>
            <a:endParaRPr lang="en-GB" sz="2400" b="1" i="1" dirty="0">
              <a:latin typeface="Gotham Light" pitchFamily="50" charset="0"/>
              <a:cs typeface="Gotham Light" pitchFamily="50" charset="0"/>
            </a:endParaRPr>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Padding</a:t>
            </a:r>
            <a:endParaRPr lang="en-GB" sz="2400" b="1" i="1" dirty="0">
              <a:latin typeface="Gotham Light" pitchFamily="50" charset="0"/>
              <a:cs typeface="Gotham Light" pitchFamily="50" charset="0"/>
            </a:endParaRPr>
          </a:p>
        </p:txBody>
      </p:sp>
      <p:sp>
        <p:nvSpPr>
          <p:cNvPr id="2" name="Rectángulo 1"/>
          <p:cNvSpPr/>
          <p:nvPr/>
        </p:nvSpPr>
        <p:spPr>
          <a:xfrm>
            <a:off x="867504" y="1718493"/>
            <a:ext cx="3048001" cy="1384995"/>
          </a:xfrm>
          <a:prstGeom prst="rect">
            <a:avLst/>
          </a:prstGeom>
        </p:spPr>
        <p:txBody>
          <a:bodyPr wrap="square">
            <a:spAutoFit/>
          </a:bodyPr>
          <a:lstStyle/>
          <a:p>
            <a:r>
              <a:rPr lang="en-US" sz="1400" dirty="0">
                <a:solidFill>
                  <a:srgbClr val="A52A2A"/>
                </a:solidFill>
                <a:latin typeface="Consolas" panose="020B0609020204030204" pitchFamily="49" charset="0"/>
              </a:rPr>
              <a:t>p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margin-top:</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margin-bottom:</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margin-right:</a:t>
            </a:r>
            <a:r>
              <a:rPr lang="en-US" sz="1400" dirty="0">
                <a:solidFill>
                  <a:srgbClr val="0000CD"/>
                </a:solidFill>
                <a:latin typeface="Consolas" panose="020B0609020204030204" pitchFamily="49" charset="0"/>
              </a:rPr>
              <a:t> 150px;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margin-left:</a:t>
            </a:r>
            <a:r>
              <a:rPr lang="en-US" sz="1400" dirty="0">
                <a:solidFill>
                  <a:srgbClr val="0000CD"/>
                </a:solidFill>
                <a:latin typeface="Consolas" panose="020B0609020204030204" pitchFamily="49" charset="0"/>
              </a:rPr>
              <a:t> 50px;</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pic>
        <p:nvPicPr>
          <p:cNvPr id="3" name="Imagen 2"/>
          <p:cNvPicPr>
            <a:picLocks noChangeAspect="1"/>
          </p:cNvPicPr>
          <p:nvPr/>
        </p:nvPicPr>
        <p:blipFill>
          <a:blip r:embed="rId4"/>
          <a:stretch>
            <a:fillRect/>
          </a:stretch>
        </p:blipFill>
        <p:spPr>
          <a:xfrm>
            <a:off x="4817085" y="1710967"/>
            <a:ext cx="752475" cy="1809750"/>
          </a:xfrm>
          <a:prstGeom prst="rect">
            <a:avLst/>
          </a:prstGeom>
        </p:spPr>
      </p:pic>
      <p:cxnSp>
        <p:nvCxnSpPr>
          <p:cNvPr id="5" name="Conector recto de flecha 4"/>
          <p:cNvCxnSpPr>
            <a:endCxn id="3" idx="1"/>
          </p:cNvCxnSpPr>
          <p:nvPr/>
        </p:nvCxnSpPr>
        <p:spPr>
          <a:xfrm>
            <a:off x="4161692" y="2450123"/>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269631" y="3358792"/>
            <a:ext cx="3399692" cy="3323987"/>
          </a:xfrm>
          <a:prstGeom prst="rect">
            <a:avLst/>
          </a:prstGeom>
        </p:spPr>
        <p:txBody>
          <a:bodyPr wrap="square">
            <a:spAutoFit/>
          </a:bodyPr>
          <a:lstStyle/>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 100px;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100px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and </a:t>
            </a: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all</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four</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endParaRPr lang="es-CO" sz="1050" b="0" i="0" dirty="0">
              <a:solidFill>
                <a:srgbClr val="333333"/>
              </a:solidFill>
              <a:effectLst/>
              <a:latin typeface="Verdana" panose="020B0604030504040204" pitchFamily="34" charset="0"/>
            </a:endParaRPr>
          </a:p>
        </p:txBody>
      </p:sp>
      <p:sp>
        <p:nvSpPr>
          <p:cNvPr id="17" name="Rectángulo 16"/>
          <p:cNvSpPr/>
          <p:nvPr/>
        </p:nvSpPr>
        <p:spPr>
          <a:xfrm>
            <a:off x="3575538" y="3798208"/>
            <a:ext cx="3212124" cy="830997"/>
          </a:xfrm>
          <a:prstGeom prst="rect">
            <a:avLst/>
          </a:prstGeom>
        </p:spPr>
        <p:txBody>
          <a:bodyPr wrap="square">
            <a:spAutoFit/>
          </a:bodyPr>
          <a:lstStyle/>
          <a:p>
            <a:r>
              <a:rPr lang="es-CO" sz="1600" dirty="0">
                <a:solidFill>
                  <a:srgbClr val="A52A2A"/>
                </a:solidFill>
                <a:latin typeface="Consolas" panose="020B0609020204030204" pitchFamily="49" charset="0"/>
              </a:rPr>
              <a:t>p </a:t>
            </a:r>
            <a:r>
              <a:rPr lang="es-CO" sz="1600" dirty="0">
                <a:solidFill>
                  <a:srgbClr val="000000"/>
                </a:solidFill>
                <a:latin typeface="Consolas" panose="020B0609020204030204" pitchFamily="49" charset="0"/>
              </a:rPr>
              <a:t>{</a:t>
            </a:r>
            <a:r>
              <a:rPr lang="es-CO" sz="1600" dirty="0"/>
              <a:t/>
            </a:r>
            <a:br>
              <a:rPr lang="es-CO" sz="1600" dirty="0"/>
            </a:br>
            <a:r>
              <a:rPr lang="es-CO" sz="1600" dirty="0">
                <a:solidFill>
                  <a:srgbClr val="000000"/>
                </a:solidFill>
                <a:latin typeface="Consolas" panose="020B0609020204030204" pitchFamily="49" charset="0"/>
              </a:rPr>
              <a:t>    </a:t>
            </a:r>
            <a:r>
              <a:rPr lang="es-CO" sz="1600" dirty="0" err="1">
                <a:solidFill>
                  <a:srgbClr val="FF0000"/>
                </a:solidFill>
                <a:latin typeface="Consolas" panose="020B0609020204030204" pitchFamily="49" charset="0"/>
              </a:rPr>
              <a:t>margin</a:t>
            </a:r>
            <a:r>
              <a:rPr lang="es-CO" sz="1600" dirty="0">
                <a:solidFill>
                  <a:srgbClr val="FF0000"/>
                </a:solidFill>
                <a:latin typeface="Consolas" panose="020B0609020204030204" pitchFamily="49" charset="0"/>
              </a:rPr>
              <a:t>:</a:t>
            </a:r>
            <a:r>
              <a:rPr lang="es-CO" sz="1600" dirty="0">
                <a:solidFill>
                  <a:srgbClr val="0000CD"/>
                </a:solidFill>
                <a:latin typeface="Consolas" panose="020B0609020204030204" pitchFamily="49" charset="0"/>
              </a:rPr>
              <a:t> 100px 50px;</a:t>
            </a:r>
            <a:r>
              <a:rPr lang="es-CO" sz="1600" dirty="0"/>
              <a:t/>
            </a:r>
            <a:br>
              <a:rPr lang="es-CO" sz="1600" dirty="0"/>
            </a:br>
            <a:r>
              <a:rPr lang="es-CO" sz="1600" dirty="0">
                <a:solidFill>
                  <a:srgbClr val="000000"/>
                </a:solidFill>
                <a:latin typeface="Consolas" panose="020B0609020204030204" pitchFamily="49" charset="0"/>
              </a:rPr>
              <a:t>}</a:t>
            </a:r>
            <a:endParaRPr lang="en-GB" sz="1600" dirty="0"/>
          </a:p>
        </p:txBody>
      </p:sp>
      <p:sp>
        <p:nvSpPr>
          <p:cNvPr id="19" name="Rectángulo 18"/>
          <p:cNvSpPr/>
          <p:nvPr/>
        </p:nvSpPr>
        <p:spPr>
          <a:xfrm>
            <a:off x="7291756" y="1766391"/>
            <a:ext cx="3507399" cy="1754326"/>
          </a:xfrm>
          <a:prstGeom prst="rect">
            <a:avLst/>
          </a:prstGeom>
        </p:spPr>
        <p:txBody>
          <a:bodyPr wrap="square">
            <a:spAutoFit/>
          </a:bodyPr>
          <a:lstStyle/>
          <a:p>
            <a:r>
              <a:rPr lang="en-US" dirty="0">
                <a:solidFill>
                  <a:srgbClr val="A52A2A"/>
                </a:solidFill>
                <a:latin typeface="Consolas" panose="020B0609020204030204" pitchFamily="49" charset="0"/>
              </a:rPr>
              <a:t>p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padding-top:</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padding-right: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padding-bottom:</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padding-left: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23" name="Rectángulo 22"/>
          <p:cNvSpPr/>
          <p:nvPr/>
        </p:nvSpPr>
        <p:spPr>
          <a:xfrm>
            <a:off x="7442358" y="4446843"/>
            <a:ext cx="3498237" cy="923330"/>
          </a:xfrm>
          <a:prstGeom prst="rect">
            <a:avLst/>
          </a:prstGeom>
        </p:spPr>
        <p:txBody>
          <a:bodyPr wrap="square">
            <a:spAutoFit/>
          </a:bodyPr>
          <a:lstStyle/>
          <a:p>
            <a:r>
              <a:rPr lang="es-CO" dirty="0">
                <a:solidFill>
                  <a:srgbClr val="A52A2A"/>
                </a:solidFill>
                <a:latin typeface="Consolas" panose="020B0609020204030204" pitchFamily="49" charset="0"/>
              </a:rPr>
              <a:t>p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50px;</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33" name="Conector recto de flecha 32"/>
          <p:cNvCxnSpPr/>
          <p:nvPr/>
        </p:nvCxnSpPr>
        <p:spPr>
          <a:xfrm flipH="1">
            <a:off x="4021015" y="5068621"/>
            <a:ext cx="3421343" cy="29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7901937" y="3662678"/>
            <a:ext cx="2579077" cy="646331"/>
          </a:xfrm>
          <a:prstGeom prst="rect">
            <a:avLst/>
          </a:prstGeom>
          <a:noFill/>
        </p:spPr>
        <p:txBody>
          <a:bodyPr wrap="square" rtlCol="0">
            <a:spAutoFit/>
          </a:bodyPr>
          <a:lstStyle/>
          <a:p>
            <a:r>
              <a:rPr lang="en-GB" dirty="0" smtClean="0"/>
              <a:t>Short version works the same way</a:t>
            </a:r>
            <a:endParaRPr lang="en-GB" dirty="0"/>
          </a:p>
        </p:txBody>
      </p:sp>
    </p:spTree>
    <p:extLst>
      <p:ext uri="{BB962C8B-B14F-4D97-AF65-F5344CB8AC3E}">
        <p14:creationId xmlns:p14="http://schemas.microsoft.com/office/powerpoint/2010/main" val="1729849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Dimensions</a:t>
            </a:r>
            <a:endParaRPr lang="en-GB" sz="2400" b="1" i="1" dirty="0">
              <a:latin typeface="Gotham Light" pitchFamily="50" charset="0"/>
              <a:cs typeface="Gotham Light" pitchFamily="50" charset="0"/>
            </a:endParaRPr>
          </a:p>
        </p:txBody>
      </p:sp>
      <p:sp>
        <p:nvSpPr>
          <p:cNvPr id="28" name="CuadroTexto 27"/>
          <p:cNvSpPr txBox="1"/>
          <p:nvPr/>
        </p:nvSpPr>
        <p:spPr>
          <a:xfrm>
            <a:off x="7124425" y="1111854"/>
            <a:ext cx="2825260" cy="369332"/>
          </a:xfrm>
          <a:prstGeom prst="rect">
            <a:avLst/>
          </a:prstGeom>
          <a:noFill/>
        </p:spPr>
        <p:txBody>
          <a:bodyPr wrap="square" rtlCol="0">
            <a:spAutoFit/>
          </a:bodyPr>
          <a:lstStyle/>
          <a:p>
            <a:r>
              <a:rPr lang="en-GB" i="1" dirty="0" smtClean="0">
                <a:latin typeface="Gotham Light" pitchFamily="50" charset="0"/>
                <a:cs typeface="Gotham Light" pitchFamily="50" charset="0"/>
              </a:rPr>
              <a:t>Visibility and display</a:t>
            </a:r>
            <a:endParaRPr lang="en-GB" sz="2400" b="1" i="1" dirty="0">
              <a:latin typeface="Gotham Light" pitchFamily="50" charset="0"/>
              <a:cs typeface="Gotham Light" pitchFamily="50" charset="0"/>
            </a:endParaRPr>
          </a:p>
        </p:txBody>
      </p:sp>
      <p:sp>
        <p:nvSpPr>
          <p:cNvPr id="4" name="CuadroTexto 3"/>
          <p:cNvSpPr txBox="1"/>
          <p:nvPr/>
        </p:nvSpPr>
        <p:spPr>
          <a:xfrm>
            <a:off x="691662" y="1198045"/>
            <a:ext cx="4829907" cy="923330"/>
          </a:xfrm>
          <a:prstGeom prst="rect">
            <a:avLst/>
          </a:prstGeom>
          <a:noFill/>
        </p:spPr>
        <p:txBody>
          <a:bodyPr wrap="square" rtlCol="0">
            <a:spAutoFit/>
          </a:bodyPr>
          <a:lstStyle/>
          <a:p>
            <a:r>
              <a:rPr lang="es-CO" u="sng" dirty="0" err="1" smtClean="0">
                <a:hlinkClick r:id="rId4"/>
              </a:rPr>
              <a:t>Height</a:t>
            </a:r>
            <a:endParaRPr lang="es-CO" u="sng" dirty="0" smtClean="0"/>
          </a:p>
          <a:p>
            <a:r>
              <a:rPr lang="es-CO" u="sng" dirty="0" err="1" smtClean="0">
                <a:hlinkClick r:id="rId5"/>
              </a:rPr>
              <a:t>max-height</a:t>
            </a:r>
            <a:endParaRPr lang="es-CO" u="sng" dirty="0" smtClean="0"/>
          </a:p>
          <a:p>
            <a:r>
              <a:rPr lang="es-CO" u="sng" dirty="0" err="1">
                <a:hlinkClick r:id="rId6"/>
              </a:rPr>
              <a:t>width</a:t>
            </a:r>
            <a:endParaRPr lang="en-GB" dirty="0"/>
          </a:p>
        </p:txBody>
      </p:sp>
      <p:pic>
        <p:nvPicPr>
          <p:cNvPr id="18" name="Imagen 17"/>
          <p:cNvPicPr>
            <a:picLocks noChangeAspect="1"/>
          </p:cNvPicPr>
          <p:nvPr/>
        </p:nvPicPr>
        <p:blipFill>
          <a:blip r:embed="rId7"/>
          <a:stretch>
            <a:fillRect/>
          </a:stretch>
        </p:blipFill>
        <p:spPr>
          <a:xfrm>
            <a:off x="3199300" y="1198045"/>
            <a:ext cx="752475" cy="1809750"/>
          </a:xfrm>
          <a:prstGeom prst="rect">
            <a:avLst/>
          </a:prstGeom>
        </p:spPr>
      </p:pic>
      <p:cxnSp>
        <p:nvCxnSpPr>
          <p:cNvPr id="20" name="Conector recto de flecha 19"/>
          <p:cNvCxnSpPr>
            <a:endCxn id="18" idx="1"/>
          </p:cNvCxnSpPr>
          <p:nvPr/>
        </p:nvCxnSpPr>
        <p:spPr>
          <a:xfrm>
            <a:off x="2543907" y="1937201"/>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7203815" y="1933531"/>
            <a:ext cx="3496469"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visibility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hidden</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 name="Rectángulo 2"/>
          <p:cNvSpPr/>
          <p:nvPr/>
        </p:nvSpPr>
        <p:spPr>
          <a:xfrm>
            <a:off x="7291756" y="3212129"/>
            <a:ext cx="2683478"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none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14" name="Conector recto de flecha 13"/>
          <p:cNvCxnSpPr/>
          <p:nvPr/>
        </p:nvCxnSpPr>
        <p:spPr>
          <a:xfrm flipV="1">
            <a:off x="9949685" y="1673039"/>
            <a:ext cx="261115" cy="24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0328031" y="1031631"/>
            <a:ext cx="1319303" cy="646331"/>
          </a:xfrm>
          <a:prstGeom prst="rect">
            <a:avLst/>
          </a:prstGeom>
          <a:noFill/>
        </p:spPr>
        <p:txBody>
          <a:bodyPr wrap="square" rtlCol="0">
            <a:spAutoFit/>
          </a:bodyPr>
          <a:lstStyle/>
          <a:p>
            <a:r>
              <a:rPr lang="en-GB" dirty="0" smtClean="0"/>
              <a:t>Still affects the layout</a:t>
            </a:r>
            <a:endParaRPr lang="en-GB" dirty="0"/>
          </a:p>
        </p:txBody>
      </p:sp>
      <p:sp>
        <p:nvSpPr>
          <p:cNvPr id="16" name="CuadroTexto 15"/>
          <p:cNvSpPr txBox="1"/>
          <p:nvPr/>
        </p:nvSpPr>
        <p:spPr>
          <a:xfrm>
            <a:off x="10328031" y="3350628"/>
            <a:ext cx="1319303" cy="923330"/>
          </a:xfrm>
          <a:prstGeom prst="rect">
            <a:avLst/>
          </a:prstGeom>
          <a:noFill/>
        </p:spPr>
        <p:txBody>
          <a:bodyPr wrap="square" rtlCol="0">
            <a:spAutoFit/>
          </a:bodyPr>
          <a:lstStyle/>
          <a:p>
            <a:r>
              <a:rPr lang="en-GB" dirty="0" smtClean="0"/>
              <a:t>Does nor affects the layout</a:t>
            </a:r>
            <a:endParaRPr lang="en-GB" dirty="0"/>
          </a:p>
        </p:txBody>
      </p:sp>
      <p:cxnSp>
        <p:nvCxnSpPr>
          <p:cNvPr id="17" name="Conector recto de flecha 16"/>
          <p:cNvCxnSpPr/>
          <p:nvPr/>
        </p:nvCxnSpPr>
        <p:spPr>
          <a:xfrm>
            <a:off x="9688571" y="3382931"/>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7291756" y="4561413"/>
            <a:ext cx="6096000" cy="923330"/>
          </a:xfrm>
          <a:prstGeom prst="rect">
            <a:avLst/>
          </a:prstGeom>
        </p:spPr>
        <p:txBody>
          <a:bodyPr>
            <a:spAutoFit/>
          </a:bodyPr>
          <a:lstStyle/>
          <a:p>
            <a:r>
              <a:rPr lang="es-CO" dirty="0">
                <a:solidFill>
                  <a:srgbClr val="A52A2A"/>
                </a:solidFill>
                <a:latin typeface="Consolas" panose="020B0609020204030204" pitchFamily="49" charset="0"/>
              </a:rPr>
              <a:t>li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inline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1" name="Rectángulo 20"/>
          <p:cNvSpPr/>
          <p:nvPr/>
        </p:nvSpPr>
        <p:spPr>
          <a:xfrm>
            <a:off x="7203815" y="5743461"/>
            <a:ext cx="6096000" cy="923330"/>
          </a:xfrm>
          <a:prstGeom prst="rect">
            <a:avLst/>
          </a:prstGeom>
        </p:spPr>
        <p:txBody>
          <a:bodyPr>
            <a:spAutoFit/>
          </a:bodyPr>
          <a:lstStyle/>
          <a:p>
            <a:r>
              <a:rPr lang="es-CO" dirty="0" err="1">
                <a:solidFill>
                  <a:srgbClr val="A52A2A"/>
                </a:solidFill>
                <a:latin typeface="Consolas" panose="020B0609020204030204" pitchFamily="49" charset="0"/>
              </a:rPr>
              <a:t>span</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block;</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3" name="CuadroTexto 22"/>
          <p:cNvSpPr txBox="1"/>
          <p:nvPr/>
        </p:nvSpPr>
        <p:spPr>
          <a:xfrm>
            <a:off x="10374923" y="4971630"/>
            <a:ext cx="1778947" cy="1477328"/>
          </a:xfrm>
          <a:prstGeom prst="rect">
            <a:avLst/>
          </a:prstGeom>
          <a:noFill/>
        </p:spPr>
        <p:txBody>
          <a:bodyPr wrap="square" rtlCol="0">
            <a:spAutoFit/>
          </a:bodyPr>
          <a:lstStyle/>
          <a:p>
            <a:r>
              <a:rPr lang="en-GB" dirty="0" smtClean="0"/>
              <a:t>Change an inline element to a line element used for </a:t>
            </a:r>
            <a:r>
              <a:rPr lang="en-GB" dirty="0" err="1" smtClean="0"/>
              <a:t>navbars</a:t>
            </a:r>
            <a:r>
              <a:rPr lang="en-GB" dirty="0" smtClean="0"/>
              <a:t> for example</a:t>
            </a:r>
            <a:endParaRPr lang="en-GB" dirty="0"/>
          </a:p>
        </p:txBody>
      </p:sp>
      <p:cxnSp>
        <p:nvCxnSpPr>
          <p:cNvPr id="24" name="Conector recto de flecha 23"/>
          <p:cNvCxnSpPr/>
          <p:nvPr/>
        </p:nvCxnSpPr>
        <p:spPr>
          <a:xfrm>
            <a:off x="9969923" y="5003933"/>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820617" y="3529490"/>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Position</a:t>
            </a:r>
            <a:endParaRPr lang="en-GB" sz="2400" b="1" i="1" dirty="0">
              <a:latin typeface="Gotham Light" pitchFamily="50" charset="0"/>
              <a:cs typeface="Gotham Light" pitchFamily="50" charset="0"/>
            </a:endParaRPr>
          </a:p>
        </p:txBody>
      </p:sp>
      <p:sp>
        <p:nvSpPr>
          <p:cNvPr id="22" name="Rectángulo 21"/>
          <p:cNvSpPr/>
          <p:nvPr/>
        </p:nvSpPr>
        <p:spPr>
          <a:xfrm>
            <a:off x="335794" y="4001611"/>
            <a:ext cx="1954381" cy="369332"/>
          </a:xfrm>
          <a:prstGeom prst="rect">
            <a:avLst/>
          </a:prstGeom>
        </p:spPr>
        <p:txBody>
          <a:bodyPr wrap="none">
            <a:spAutoFit/>
          </a:bodyPr>
          <a:lstStyle/>
          <a:p>
            <a:r>
              <a:rPr lang="es-CO" dirty="0" err="1">
                <a:solidFill>
                  <a:srgbClr val="333333"/>
                </a:solidFill>
                <a:latin typeface="Arial" panose="020B0604020202020204" pitchFamily="34" charset="0"/>
              </a:rPr>
              <a:t>Static</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6" name="Rectángulo 25"/>
          <p:cNvSpPr/>
          <p:nvPr/>
        </p:nvSpPr>
        <p:spPr>
          <a:xfrm>
            <a:off x="3516082" y="4041251"/>
            <a:ext cx="1941557" cy="369332"/>
          </a:xfrm>
          <a:prstGeom prst="rect">
            <a:avLst/>
          </a:prstGeom>
        </p:spPr>
        <p:txBody>
          <a:bodyPr wrap="none">
            <a:spAutoFit/>
          </a:bodyPr>
          <a:lstStyle/>
          <a:p>
            <a:r>
              <a:rPr lang="es-CO" dirty="0" err="1">
                <a:solidFill>
                  <a:srgbClr val="333333"/>
                </a:solidFill>
                <a:latin typeface="Arial" panose="020B0604020202020204" pitchFamily="34" charset="0"/>
              </a:rPr>
              <a:t>Fixed</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7" name="Rectángulo 26"/>
          <p:cNvSpPr/>
          <p:nvPr/>
        </p:nvSpPr>
        <p:spPr>
          <a:xfrm>
            <a:off x="3575537" y="5058159"/>
            <a:ext cx="2804734" cy="1323439"/>
          </a:xfrm>
          <a:prstGeom prst="rect">
            <a:avLst/>
          </a:prstGeom>
        </p:spPr>
        <p:txBody>
          <a:bodyPr wrap="square">
            <a:spAutoFit/>
          </a:bodyPr>
          <a:lstStyle/>
          <a:p>
            <a:r>
              <a:rPr lang="en-US" sz="1600" dirty="0" err="1">
                <a:solidFill>
                  <a:srgbClr val="A52A2A"/>
                </a:solidFill>
                <a:latin typeface="Consolas" panose="020B0609020204030204" pitchFamily="49" charset="0"/>
              </a:rPr>
              <a:t>p.pos_fixed</a:t>
            </a:r>
            <a:r>
              <a:rPr lang="en-US" sz="1600" dirty="0">
                <a:solidFill>
                  <a:srgbClr val="A52A2A"/>
                </a:solidFill>
                <a:latin typeface="Consolas" panose="020B0609020204030204" pitchFamily="49" charset="0"/>
              </a:rPr>
              <a:t> </a:t>
            </a:r>
            <a:r>
              <a:rPr lang="en-US" sz="1600" dirty="0">
                <a:solidFill>
                  <a:srgbClr val="000000"/>
                </a:solidFill>
                <a:latin typeface="Consolas" panose="020B0609020204030204" pitchFamily="49" charset="0"/>
              </a:rPr>
              <a:t>{</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position:</a:t>
            </a:r>
            <a:r>
              <a:rPr lang="en-US" sz="1600" dirty="0">
                <a:solidFill>
                  <a:srgbClr val="0000CD"/>
                </a:solidFill>
                <a:latin typeface="Consolas" panose="020B0609020204030204" pitchFamily="49" charset="0"/>
              </a:rPr>
              <a:t> fixed;</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top:</a:t>
            </a:r>
            <a:r>
              <a:rPr lang="en-US" sz="1600" dirty="0">
                <a:solidFill>
                  <a:srgbClr val="0000CD"/>
                </a:solidFill>
                <a:latin typeface="Consolas" panose="020B0609020204030204" pitchFamily="49" charset="0"/>
              </a:rPr>
              <a:t> 30px;</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right:</a:t>
            </a:r>
            <a:r>
              <a:rPr lang="en-US" sz="1600" dirty="0">
                <a:solidFill>
                  <a:srgbClr val="0000CD"/>
                </a:solidFill>
                <a:latin typeface="Consolas" panose="020B0609020204030204" pitchFamily="49" charset="0"/>
              </a:rPr>
              <a:t> 5px;</a:t>
            </a:r>
            <a:r>
              <a:rPr lang="en-US" sz="1600" dirty="0"/>
              <a:t/>
            </a:r>
            <a:br>
              <a:rPr lang="en-US" sz="1600" dirty="0"/>
            </a:br>
            <a:r>
              <a:rPr lang="en-US" sz="1600" dirty="0">
                <a:solidFill>
                  <a:srgbClr val="000000"/>
                </a:solidFill>
                <a:latin typeface="Consolas" panose="020B0609020204030204" pitchFamily="49" charset="0"/>
              </a:rPr>
              <a:t>}</a:t>
            </a:r>
            <a:endParaRPr lang="en-GB" sz="1600" dirty="0"/>
          </a:p>
        </p:txBody>
      </p:sp>
      <p:sp>
        <p:nvSpPr>
          <p:cNvPr id="29" name="Rectángulo 28"/>
          <p:cNvSpPr/>
          <p:nvPr/>
        </p:nvSpPr>
        <p:spPr>
          <a:xfrm>
            <a:off x="3489491" y="3632279"/>
            <a:ext cx="2210862" cy="369332"/>
          </a:xfrm>
          <a:prstGeom prst="rect">
            <a:avLst/>
          </a:prstGeom>
        </p:spPr>
        <p:txBody>
          <a:bodyPr wrap="none">
            <a:spAutoFit/>
          </a:bodyPr>
          <a:lstStyle/>
          <a:p>
            <a:r>
              <a:rPr lang="es-CO" dirty="0" err="1">
                <a:solidFill>
                  <a:srgbClr val="333333"/>
                </a:solidFill>
                <a:latin typeface="Arial" panose="020B0604020202020204" pitchFamily="34" charset="0"/>
              </a:rPr>
              <a:t>Relative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30" name="Rectángulo 29"/>
          <p:cNvSpPr/>
          <p:nvPr/>
        </p:nvSpPr>
        <p:spPr>
          <a:xfrm>
            <a:off x="3457431" y="3253525"/>
            <a:ext cx="2274982" cy="369332"/>
          </a:xfrm>
          <a:prstGeom prst="rect">
            <a:avLst/>
          </a:prstGeom>
        </p:spPr>
        <p:txBody>
          <a:bodyPr wrap="none">
            <a:spAutoFit/>
          </a:bodyPr>
          <a:lstStyle/>
          <a:p>
            <a:r>
              <a:rPr lang="es-CO" dirty="0" err="1">
                <a:solidFill>
                  <a:srgbClr val="333333"/>
                </a:solidFill>
                <a:latin typeface="Arial" panose="020B0604020202020204" pitchFamily="34" charset="0"/>
              </a:rPr>
              <a:t>Absolute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cxnSp>
        <p:nvCxnSpPr>
          <p:cNvPr id="32" name="Conector angular 31"/>
          <p:cNvCxnSpPr/>
          <p:nvPr/>
        </p:nvCxnSpPr>
        <p:spPr>
          <a:xfrm rot="5400000">
            <a:off x="4921080" y="4269218"/>
            <a:ext cx="1872701" cy="325514"/>
          </a:xfrm>
          <a:prstGeom prst="bentConnector3">
            <a:avLst>
              <a:gd name="adj1" fmla="val 794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flipV="1">
            <a:off x="5275385" y="2836993"/>
            <a:ext cx="182254"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5029319" y="1664214"/>
            <a:ext cx="1641002" cy="1200329"/>
          </a:xfrm>
          <a:prstGeom prst="rect">
            <a:avLst/>
          </a:prstGeom>
          <a:noFill/>
        </p:spPr>
        <p:txBody>
          <a:bodyPr wrap="square" rtlCol="0">
            <a:spAutoFit/>
          </a:bodyPr>
          <a:lstStyle/>
          <a:p>
            <a:r>
              <a:rPr lang="en-GB" dirty="0" smtClean="0"/>
              <a:t>Position like in a Cartesian , but inside its parent ex &lt;div&gt;</a:t>
            </a:r>
            <a:endParaRPr lang="en-GB" dirty="0"/>
          </a:p>
        </p:txBody>
      </p:sp>
      <p:sp>
        <p:nvSpPr>
          <p:cNvPr id="39" name="Rectángulo 38"/>
          <p:cNvSpPr/>
          <p:nvPr/>
        </p:nvSpPr>
        <p:spPr>
          <a:xfrm>
            <a:off x="324526" y="4650875"/>
            <a:ext cx="2454518" cy="369332"/>
          </a:xfrm>
          <a:prstGeom prst="rect">
            <a:avLst/>
          </a:prstGeom>
        </p:spPr>
        <p:txBody>
          <a:bodyPr wrap="none">
            <a:spAutoFit/>
          </a:bodyPr>
          <a:lstStyle/>
          <a:p>
            <a:r>
              <a:rPr lang="es-CO" dirty="0" err="1">
                <a:solidFill>
                  <a:srgbClr val="333333"/>
                </a:solidFill>
                <a:latin typeface="Arial" panose="020B0604020202020204" pitchFamily="34" charset="0"/>
              </a:rPr>
              <a:t>Overlapping</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Elements</a:t>
            </a:r>
            <a:endParaRPr lang="es-CO" b="0" i="0" dirty="0">
              <a:solidFill>
                <a:srgbClr val="333333"/>
              </a:solidFill>
              <a:effectLst/>
              <a:latin typeface="Arial" panose="020B0604020202020204" pitchFamily="34" charset="0"/>
            </a:endParaRPr>
          </a:p>
        </p:txBody>
      </p:sp>
      <p:sp>
        <p:nvSpPr>
          <p:cNvPr id="42" name="Rectángulo 41"/>
          <p:cNvSpPr/>
          <p:nvPr/>
        </p:nvSpPr>
        <p:spPr>
          <a:xfrm>
            <a:off x="319854" y="5071254"/>
            <a:ext cx="6096000" cy="1384995"/>
          </a:xfrm>
          <a:prstGeom prst="rect">
            <a:avLst/>
          </a:prstGeom>
        </p:spPr>
        <p:txBody>
          <a:bodyPr>
            <a:spAutoFit/>
          </a:bodyPr>
          <a:lstStyle/>
          <a:p>
            <a:r>
              <a:rPr lang="en-US" sz="1400" dirty="0" err="1">
                <a:solidFill>
                  <a:srgbClr val="A52A2A"/>
                </a:solidFill>
                <a:latin typeface="Consolas" panose="020B0609020204030204" pitchFamily="49" charset="0"/>
              </a:rPr>
              <a:t>img</a:t>
            </a:r>
            <a:r>
              <a:rPr lang="en-US" sz="1400" dirty="0">
                <a:solidFill>
                  <a:srgbClr val="A52A2A"/>
                </a:solidFill>
                <a:latin typeface="Consolas" panose="020B0609020204030204" pitchFamily="49" charset="0"/>
              </a:rPr>
              <a:t>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position:</a:t>
            </a:r>
            <a:r>
              <a:rPr lang="en-US" sz="1400" dirty="0">
                <a:solidFill>
                  <a:srgbClr val="0000CD"/>
                </a:solidFill>
                <a:latin typeface="Consolas" panose="020B0609020204030204" pitchFamily="49" charset="0"/>
              </a:rPr>
              <a:t> absolute;</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left:</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top:</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z-index:</a:t>
            </a:r>
            <a:r>
              <a:rPr lang="en-US" sz="1400" dirty="0">
                <a:solidFill>
                  <a:srgbClr val="0000CD"/>
                </a:solidFill>
                <a:latin typeface="Consolas" panose="020B0609020204030204" pitchFamily="49" charset="0"/>
              </a:rPr>
              <a:t> -1;</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43" name="Rectángulo 42"/>
          <p:cNvSpPr/>
          <p:nvPr/>
        </p:nvSpPr>
        <p:spPr>
          <a:xfrm>
            <a:off x="550620" y="5977566"/>
            <a:ext cx="1548170" cy="21256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ángulo 43"/>
          <p:cNvSpPr/>
          <p:nvPr/>
        </p:nvSpPr>
        <p:spPr>
          <a:xfrm>
            <a:off x="1634889" y="6479369"/>
            <a:ext cx="5053563" cy="369332"/>
          </a:xfrm>
          <a:prstGeom prst="rect">
            <a:avLst/>
          </a:prstGeom>
        </p:spPr>
        <p:txBody>
          <a:bodyPr wrap="none">
            <a:spAutoFit/>
          </a:bodyPr>
          <a:lstStyle/>
          <a:p>
            <a:r>
              <a:rPr lang="en-GB" dirty="0"/>
              <a:t>http://www.w3schools.com/css/css_positioning.asp</a:t>
            </a:r>
          </a:p>
        </p:txBody>
      </p:sp>
    </p:spTree>
    <p:extLst>
      <p:ext uri="{BB962C8B-B14F-4D97-AF65-F5344CB8AC3E}">
        <p14:creationId xmlns:p14="http://schemas.microsoft.com/office/powerpoint/2010/main" val="3081291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81000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 – float</a:t>
            </a:r>
            <a:endParaRPr lang="en-GB" sz="2400" b="1" dirty="0">
              <a:latin typeface="Gotham Light" pitchFamily="50" charset="0"/>
              <a:cs typeface="Gotham Light" pitchFamily="50" charset="0"/>
            </a:endParaRPr>
          </a:p>
        </p:txBody>
      </p:sp>
      <p:grpSp>
        <p:nvGrpSpPr>
          <p:cNvPr id="34" name="Grupo 33"/>
          <p:cNvGrpSpPr/>
          <p:nvPr/>
        </p:nvGrpSpPr>
        <p:grpSpPr>
          <a:xfrm>
            <a:off x="1034422" y="1702637"/>
            <a:ext cx="2932164" cy="1544656"/>
            <a:chOff x="3164114" y="885371"/>
            <a:chExt cx="5551714" cy="2924628"/>
          </a:xfrm>
        </p:grpSpPr>
        <p:sp>
          <p:nvSpPr>
            <p:cNvPr id="35" name="Rectángulo 34"/>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36" name="Rectángulo 35"/>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40" name="Rectángulo 39"/>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41" name="Rectángulo 40"/>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5" name="CuadroTexto 4"/>
          <p:cNvSpPr txBox="1"/>
          <p:nvPr/>
        </p:nvSpPr>
        <p:spPr>
          <a:xfrm>
            <a:off x="1034422" y="3573535"/>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52" name="CuadroTexto 51"/>
          <p:cNvSpPr txBox="1"/>
          <p:nvPr/>
        </p:nvSpPr>
        <p:spPr>
          <a:xfrm>
            <a:off x="4387222" y="2215430"/>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8" name="CuadroTexto 7"/>
          <p:cNvSpPr txBox="1"/>
          <p:nvPr/>
        </p:nvSpPr>
        <p:spPr>
          <a:xfrm>
            <a:off x="867505" y="4043754"/>
            <a:ext cx="2684585" cy="2308324"/>
          </a:xfrm>
          <a:prstGeom prst="rect">
            <a:avLst/>
          </a:prstGeom>
          <a:noFill/>
        </p:spPr>
        <p:txBody>
          <a:bodyPr wrap="square" rtlCol="0">
            <a:spAutoFit/>
          </a:bodyPr>
          <a:lstStyle/>
          <a:p>
            <a:r>
              <a:rPr lang="en-GB" dirty="0" smtClean="0"/>
              <a:t>&lt;div class = “floatright3”&gt;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53" name="Grupo 52"/>
          <p:cNvGrpSpPr/>
          <p:nvPr/>
        </p:nvGrpSpPr>
        <p:grpSpPr>
          <a:xfrm>
            <a:off x="1034422" y="4461268"/>
            <a:ext cx="2932164" cy="1544656"/>
            <a:chOff x="3164114" y="885371"/>
            <a:chExt cx="5551714" cy="2924628"/>
          </a:xfrm>
        </p:grpSpPr>
        <p:sp>
          <p:nvSpPr>
            <p:cNvPr id="54" name="Rectángulo 5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5" name="Rectángulo 5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56" name="Rectángulo 5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4</a:t>
              </a:r>
              <a:endParaRPr lang="en-GB" sz="4800" dirty="0"/>
            </a:p>
          </p:txBody>
        </p:sp>
        <p:sp>
          <p:nvSpPr>
            <p:cNvPr id="57" name="Rectángulo 5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grpSp>
      <p:sp>
        <p:nvSpPr>
          <p:cNvPr id="58" name="CuadroTexto 57"/>
          <p:cNvSpPr txBox="1"/>
          <p:nvPr/>
        </p:nvSpPr>
        <p:spPr>
          <a:xfrm>
            <a:off x="4801718" y="3296536"/>
            <a:ext cx="2932164" cy="646331"/>
          </a:xfrm>
          <a:prstGeom prst="rect">
            <a:avLst/>
          </a:prstGeom>
          <a:noFill/>
        </p:spPr>
        <p:txBody>
          <a:bodyPr wrap="square" rtlCol="0">
            <a:spAutoFit/>
          </a:bodyPr>
          <a:lstStyle/>
          <a:p>
            <a:r>
              <a:rPr lang="en-GB" dirty="0" smtClean="0">
                <a:latin typeface="Gotham Light" pitchFamily="50" charset="0"/>
                <a:cs typeface="Gotham Light" pitchFamily="50" charset="0"/>
              </a:rPr>
              <a:t>It does not affect what is  before only after</a:t>
            </a:r>
            <a:endParaRPr lang="en-GB" dirty="0">
              <a:latin typeface="Gotham Light" pitchFamily="50" charset="0"/>
              <a:cs typeface="Gotham Light" pitchFamily="50" charset="0"/>
            </a:endParaRPr>
          </a:p>
        </p:txBody>
      </p:sp>
      <p:sp>
        <p:nvSpPr>
          <p:cNvPr id="59" name="CuadroTexto 58"/>
          <p:cNvSpPr txBox="1"/>
          <p:nvPr/>
        </p:nvSpPr>
        <p:spPr>
          <a:xfrm>
            <a:off x="4634801" y="4043754"/>
            <a:ext cx="2684585" cy="2308324"/>
          </a:xfrm>
          <a:prstGeom prst="rect">
            <a:avLst/>
          </a:prstGeom>
          <a:noFill/>
        </p:spPr>
        <p:txBody>
          <a:bodyPr wrap="square" rtlCol="0">
            <a:spAutoFit/>
          </a:bodyPr>
          <a:lstStyle/>
          <a:p>
            <a:r>
              <a:rPr lang="en-GB" dirty="0" smtClean="0"/>
              <a:t>&lt;div class = “floatleft4”&gt;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60" name="Grupo 59"/>
          <p:cNvGrpSpPr/>
          <p:nvPr/>
        </p:nvGrpSpPr>
        <p:grpSpPr>
          <a:xfrm>
            <a:off x="4801718" y="4461268"/>
            <a:ext cx="2932164" cy="1544656"/>
            <a:chOff x="3164114" y="885371"/>
            <a:chExt cx="5551714" cy="2924628"/>
          </a:xfrm>
        </p:grpSpPr>
        <p:sp>
          <p:nvSpPr>
            <p:cNvPr id="61" name="Rectángulo 60"/>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62" name="Rectángulo 6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3" name="Rectángulo 6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sp>
          <p:nvSpPr>
            <p:cNvPr id="64" name="Rectángulo 6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15" name="Rectángulo 14"/>
          <p:cNvSpPr/>
          <p:nvPr/>
        </p:nvSpPr>
        <p:spPr>
          <a:xfrm>
            <a:off x="8281776" y="1911542"/>
            <a:ext cx="4106554" cy="2031325"/>
          </a:xfrm>
          <a:prstGeom prst="rect">
            <a:avLst/>
          </a:prstGeom>
        </p:spPr>
        <p:txBody>
          <a:bodyPr wrap="square">
            <a:spAutoFit/>
          </a:bodyPr>
          <a:lstStyle/>
          <a:p>
            <a:r>
              <a:rPr lang="es-CO" smtClean="0">
                <a:solidFill>
                  <a:srgbClr val="A52A2A"/>
                </a:solidFill>
                <a:latin typeface="Consolas" panose="020B0609020204030204" pitchFamily="49" charset="0"/>
              </a:rPr>
              <a:t>.floating-box </a:t>
            </a:r>
            <a:r>
              <a:rPr lang="es-CO" smtClean="0">
                <a:solidFill>
                  <a:srgbClr val="000000"/>
                </a:solidFill>
                <a:latin typeface="Consolas" panose="020B0609020204030204" pitchFamily="49" charset="0"/>
              </a:rPr>
              <a: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float:</a:t>
            </a:r>
            <a:r>
              <a:rPr lang="es-CO" smtClean="0">
                <a:solidFill>
                  <a:srgbClr val="0000CD"/>
                </a:solidFill>
                <a:latin typeface="Consolas" panose="020B0609020204030204" pitchFamily="49" charset="0"/>
              </a:rPr>
              <a:t> left;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width:</a:t>
            </a:r>
            <a:r>
              <a:rPr lang="es-CO" smtClean="0">
                <a:solidFill>
                  <a:srgbClr val="0000CD"/>
                </a:solidFill>
                <a:latin typeface="Consolas" panose="020B0609020204030204" pitchFamily="49" charset="0"/>
              </a:rPr>
              <a:t> 150px;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height:</a:t>
            </a:r>
            <a:r>
              <a:rPr lang="es-CO" smtClean="0">
                <a:solidFill>
                  <a:srgbClr val="0000CD"/>
                </a:solidFill>
                <a:latin typeface="Consolas" panose="020B0609020204030204" pitchFamily="49" charset="0"/>
              </a:rPr>
              <a:t> 75px;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margin:</a:t>
            </a:r>
            <a:r>
              <a:rPr lang="es-CO" smtClean="0">
                <a:solidFill>
                  <a:srgbClr val="0000CD"/>
                </a:solidFill>
                <a:latin typeface="Consolas" panose="020B0609020204030204" pitchFamily="49" charset="0"/>
              </a:rPr>
              <a:t> 10px;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border:</a:t>
            </a:r>
            <a:r>
              <a:rPr lang="es-CO" smtClean="0">
                <a:solidFill>
                  <a:srgbClr val="0000CD"/>
                </a:solidFill>
                <a:latin typeface="Consolas" panose="020B0609020204030204" pitchFamily="49" charset="0"/>
              </a:rPr>
              <a:t> 3px solid #8AC007;</a:t>
            </a:r>
            <a:r>
              <a:rPr lang="es-CO" smtClean="0">
                <a:solidFill>
                  <a:srgbClr val="000000"/>
                </a:solidFill>
                <a:latin typeface="Consolas" panose="020B0609020204030204" pitchFamily="49" charset="0"/>
              </a:rPr>
              <a:t> </a:t>
            </a:r>
            <a:r>
              <a:rPr lang="es-CO" smtClean="0"/>
              <a:t/>
            </a:r>
            <a:br>
              <a:rPr lang="es-CO" smtClean="0"/>
            </a:br>
            <a:r>
              <a:rPr lang="es-CO" smtClean="0">
                <a:solidFill>
                  <a:srgbClr val="000000"/>
                </a:solidFill>
                <a:latin typeface="Consolas" panose="020B0609020204030204" pitchFamily="49" charset="0"/>
              </a:rPr>
              <a:t>}</a:t>
            </a:r>
            <a:endParaRPr lang="en-GB" dirty="0"/>
          </a:p>
        </p:txBody>
      </p:sp>
      <p:sp>
        <p:nvSpPr>
          <p:cNvPr id="31" name="Rectángulo 30"/>
          <p:cNvSpPr/>
          <p:nvPr/>
        </p:nvSpPr>
        <p:spPr>
          <a:xfrm>
            <a:off x="8587178" y="5175471"/>
            <a:ext cx="2461846" cy="923330"/>
          </a:xfrm>
          <a:prstGeom prst="rect">
            <a:avLst/>
          </a:prstGeom>
        </p:spPr>
        <p:txBody>
          <a:bodyPr wrap="square">
            <a:spAutoFit/>
          </a:bodyPr>
          <a:lstStyle/>
          <a:p>
            <a:r>
              <a:rPr lang="es-CO" dirty="0">
                <a:solidFill>
                  <a:srgbClr val="A52A2A"/>
                </a:solidFill>
                <a:latin typeface="Consolas" panose="020B0609020204030204" pitchFamily="49" charset="0"/>
              </a:rPr>
              <a:t>.div4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clear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left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3" name="Rectángulo 32"/>
          <p:cNvSpPr/>
          <p:nvPr/>
        </p:nvSpPr>
        <p:spPr>
          <a:xfrm>
            <a:off x="8904134" y="4043754"/>
            <a:ext cx="2743200" cy="954107"/>
          </a:xfrm>
          <a:prstGeom prst="rect">
            <a:avLst/>
          </a:prstGeom>
        </p:spPr>
        <p:txBody>
          <a:bodyPr wrap="square">
            <a:spAutoFit/>
          </a:bodyPr>
          <a:lstStyle/>
          <a:p>
            <a:r>
              <a:rPr lang="en-US" sz="1400" dirty="0">
                <a:solidFill>
                  <a:srgbClr val="333333"/>
                </a:solidFill>
                <a:latin typeface="Verdana" panose="020B0604030504040204" pitchFamily="34" charset="0"/>
              </a:rPr>
              <a:t>The clear property specifies on which sides of an element floating elements are not allowed to float:</a:t>
            </a:r>
            <a:endParaRPr lang="en-GB" sz="1400" dirty="0"/>
          </a:p>
        </p:txBody>
      </p:sp>
    </p:spTree>
    <p:extLst>
      <p:ext uri="{BB962C8B-B14F-4D97-AF65-F5344CB8AC3E}">
        <p14:creationId xmlns:p14="http://schemas.microsoft.com/office/powerpoint/2010/main" val="3058978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302369" y="1492455"/>
            <a:ext cx="6096000" cy="1754326"/>
          </a:xfrm>
          <a:prstGeom prst="rect">
            <a:avLst/>
          </a:prstGeom>
        </p:spPr>
        <p:txBody>
          <a:bodyPr>
            <a:spAutoFit/>
          </a:bodyPr>
          <a:lstStyle/>
          <a:p>
            <a:r>
              <a:rPr lang="en-US" dirty="0">
                <a:solidFill>
                  <a:srgbClr val="A52A2A"/>
                </a:solidFill>
                <a:latin typeface="Consolas" panose="020B0609020204030204" pitchFamily="49" charset="0"/>
              </a:rPr>
              <a:t>.center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margin-right: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70%;</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5" name="Rectángulo 4"/>
          <p:cNvSpPr/>
          <p:nvPr/>
        </p:nvSpPr>
        <p:spPr>
          <a:xfrm>
            <a:off x="1131205" y="3246781"/>
            <a:ext cx="1395174" cy="674589"/>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cxnSp>
        <p:nvCxnSpPr>
          <p:cNvPr id="6" name="Conector recto 5"/>
          <p:cNvCxnSpPr/>
          <p:nvPr/>
        </p:nvCxnSpPr>
        <p:spPr>
          <a:xfrm>
            <a:off x="3575534"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164119"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How to centre an element</a:t>
            </a:r>
            <a:endParaRPr lang="en-GB" sz="2400" b="1" dirty="0">
              <a:latin typeface="Gotham Light" pitchFamily="50" charset="0"/>
              <a:cs typeface="Gotham Light" pitchFamily="50" charset="0"/>
            </a:endParaRPr>
          </a:p>
        </p:txBody>
      </p:sp>
      <p:sp>
        <p:nvSpPr>
          <p:cNvPr id="9" name="Rectángulo 8"/>
          <p:cNvSpPr/>
          <p:nvPr/>
        </p:nvSpPr>
        <p:spPr>
          <a:xfrm>
            <a:off x="4366905" y="3921370"/>
            <a:ext cx="6096000" cy="1754326"/>
          </a:xfrm>
          <a:prstGeom prst="rect">
            <a:avLst/>
          </a:prstGeom>
        </p:spPr>
        <p:txBody>
          <a:bodyPr>
            <a:spAutoFit/>
          </a:bodyPr>
          <a:lstStyle/>
          <a:p>
            <a:r>
              <a:rPr lang="en-US" dirty="0">
                <a:solidFill>
                  <a:srgbClr val="A52A2A"/>
                </a:solidFill>
                <a:latin typeface="Consolas" panose="020B0609020204030204" pitchFamily="49" charset="0"/>
              </a:rPr>
              <a:t>.right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position:</a:t>
            </a:r>
            <a:r>
              <a:rPr lang="en-US" dirty="0">
                <a:solidFill>
                  <a:srgbClr val="0000CD"/>
                </a:solidFill>
                <a:latin typeface="Consolas" panose="020B0609020204030204" pitchFamily="49" charset="0"/>
              </a:rPr>
              <a:t> absolute;</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right:</a:t>
            </a:r>
            <a:r>
              <a:rPr lang="en-US" dirty="0">
                <a:solidFill>
                  <a:srgbClr val="0000CD"/>
                </a:solidFill>
                <a:latin typeface="Consolas" panose="020B0609020204030204" pitchFamily="49" charset="0"/>
              </a:rPr>
              <a:t> 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300px;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10" name="Elipse 9"/>
          <p:cNvSpPr/>
          <p:nvPr/>
        </p:nvSpPr>
        <p:spPr>
          <a:xfrm>
            <a:off x="3804478" y="1198224"/>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11" name="Elipse 10"/>
          <p:cNvSpPr/>
          <p:nvPr/>
        </p:nvSpPr>
        <p:spPr>
          <a:xfrm>
            <a:off x="3804478" y="3462577"/>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pic>
        <p:nvPicPr>
          <p:cNvPr id="12"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73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247380" y="1937269"/>
            <a:ext cx="5462778" cy="369332"/>
          </a:xfrm>
          <a:prstGeom prst="rect">
            <a:avLst/>
          </a:prstGeom>
        </p:spPr>
        <p:txBody>
          <a:bodyPr wrap="none">
            <a:spAutoFit/>
          </a:bodyPr>
          <a:lstStyle/>
          <a:p>
            <a:r>
              <a:rPr lang="en-GB" dirty="0"/>
              <a:t>http://www.w3schools.com/css/css_pseudo_classes.asp</a:t>
            </a:r>
          </a:p>
        </p:txBody>
      </p:sp>
      <p:sp>
        <p:nvSpPr>
          <p:cNvPr id="7" name="CuadroTexto 6"/>
          <p:cNvSpPr txBox="1"/>
          <p:nvPr/>
        </p:nvSpPr>
        <p:spPr>
          <a:xfrm>
            <a:off x="164118" y="624397"/>
            <a:ext cx="5275389" cy="707886"/>
          </a:xfrm>
          <a:prstGeom prst="rect">
            <a:avLst/>
          </a:prstGeom>
          <a:noFill/>
        </p:spPr>
        <p:txBody>
          <a:bodyPr wrap="square" rtlCol="0">
            <a:spAutoFit/>
          </a:bodyPr>
          <a:lstStyle/>
          <a:p>
            <a:r>
              <a:rPr lang="es-CO" sz="4000" dirty="0" err="1">
                <a:latin typeface="Gotham Light" pitchFamily="50" charset="0"/>
                <a:cs typeface="Gotham Light" pitchFamily="50" charset="0"/>
              </a:rPr>
              <a:t>Pseudo-classes</a:t>
            </a:r>
            <a:endParaRPr lang="es-CO" sz="4000" dirty="0">
              <a:latin typeface="Gotham Light" pitchFamily="50" charset="0"/>
              <a:cs typeface="Gotham Light" pitchFamily="50" charset="0"/>
            </a:endParaRPr>
          </a:p>
        </p:txBody>
      </p:sp>
      <p:sp>
        <p:nvSpPr>
          <p:cNvPr id="8" name="CuadroTexto 7"/>
          <p:cNvSpPr txBox="1"/>
          <p:nvPr/>
        </p:nvSpPr>
        <p:spPr>
          <a:xfrm>
            <a:off x="551067" y="1801710"/>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
        <p:nvSpPr>
          <p:cNvPr id="11" name="CuadroTexto 10"/>
          <p:cNvSpPr txBox="1"/>
          <p:nvPr/>
        </p:nvSpPr>
        <p:spPr>
          <a:xfrm>
            <a:off x="164118" y="3124258"/>
            <a:ext cx="5275389" cy="707886"/>
          </a:xfrm>
          <a:prstGeom prst="rect">
            <a:avLst/>
          </a:prstGeom>
          <a:noFill/>
        </p:spPr>
        <p:txBody>
          <a:bodyPr wrap="square" rtlCol="0">
            <a:spAutoFit/>
          </a:bodyPr>
          <a:lstStyle/>
          <a:p>
            <a:r>
              <a:rPr lang="es-CO" sz="4000" dirty="0" err="1" smtClean="0">
                <a:latin typeface="Gotham Light" pitchFamily="50" charset="0"/>
                <a:cs typeface="Gotham Light" pitchFamily="50" charset="0"/>
              </a:rPr>
              <a:t>Pseudo-elements</a:t>
            </a:r>
            <a:endParaRPr lang="es-CO" sz="4000" dirty="0">
              <a:latin typeface="Gotham Light" pitchFamily="50" charset="0"/>
              <a:cs typeface="Gotham Light" pitchFamily="50" charset="0"/>
            </a:endParaRPr>
          </a:p>
        </p:txBody>
      </p:sp>
      <p:sp>
        <p:nvSpPr>
          <p:cNvPr id="12" name="Rectángulo 11"/>
          <p:cNvSpPr/>
          <p:nvPr/>
        </p:nvSpPr>
        <p:spPr>
          <a:xfrm>
            <a:off x="3252657" y="4234822"/>
            <a:ext cx="5686685" cy="369332"/>
          </a:xfrm>
          <a:prstGeom prst="rect">
            <a:avLst/>
          </a:prstGeom>
        </p:spPr>
        <p:txBody>
          <a:bodyPr wrap="none">
            <a:spAutoFit/>
          </a:bodyPr>
          <a:lstStyle/>
          <a:p>
            <a:r>
              <a:rPr lang="en-GB" dirty="0"/>
              <a:t>http://www.w3schools.com/css/css_pseudo_elements.asp</a:t>
            </a:r>
          </a:p>
        </p:txBody>
      </p:sp>
      <p:sp>
        <p:nvSpPr>
          <p:cNvPr id="13" name="CuadroTexto 12"/>
          <p:cNvSpPr txBox="1"/>
          <p:nvPr/>
        </p:nvSpPr>
        <p:spPr>
          <a:xfrm>
            <a:off x="551067" y="4080934"/>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Tree>
    <p:extLst>
      <p:ext uri="{BB962C8B-B14F-4D97-AF65-F5344CB8AC3E}">
        <p14:creationId xmlns:p14="http://schemas.microsoft.com/office/powerpoint/2010/main" val="603852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p:cNvSpPr/>
          <p:nvPr/>
        </p:nvSpPr>
        <p:spPr>
          <a:xfrm>
            <a:off x="1864569" y="6273042"/>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ángulo 24"/>
          <p:cNvSpPr/>
          <p:nvPr/>
        </p:nvSpPr>
        <p:spPr>
          <a:xfrm>
            <a:off x="1864569" y="5591824"/>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563010" y="4934650"/>
            <a:ext cx="5837790" cy="4451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563009" y="1666907"/>
            <a:ext cx="6166151"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Html</a:t>
            </a:r>
            <a:endParaRPr lang="en-GB" i="1" dirty="0">
              <a:latin typeface="Gotham Light" pitchFamily="50" charset="0"/>
              <a:cs typeface="Gotham Light" pitchFamily="50" charset="0"/>
            </a:endParaRPr>
          </a:p>
        </p:txBody>
      </p:sp>
      <p:sp>
        <p:nvSpPr>
          <p:cNvPr id="5" name="Rectángulo 4"/>
          <p:cNvSpPr/>
          <p:nvPr/>
        </p:nvSpPr>
        <p:spPr>
          <a:xfrm>
            <a:off x="598716" y="1666506"/>
            <a:ext cx="6218790" cy="2862322"/>
          </a:xfrm>
          <a:prstGeom prst="rect">
            <a:avLst/>
          </a:prstGeom>
        </p:spPr>
        <p:txBody>
          <a:bodyPr wrap="square">
            <a:spAutoFit/>
          </a:bodyPr>
          <a:lstStyle/>
          <a:p>
            <a:r>
              <a:rPr lang="en-GB" sz="1200" i="1" dirty="0">
                <a:solidFill>
                  <a:srgbClr val="444444"/>
                </a:solidFill>
                <a:latin typeface="Consolas" panose="020B0609020204030204" pitchFamily="49" charset="0"/>
              </a:rPr>
              <a:t>&lt;!DOCTYPE html&gt;</a:t>
            </a:r>
          </a:p>
          <a:p>
            <a:r>
              <a:rPr lang="en-GB" sz="1200" i="1" dirty="0">
                <a:solidFill>
                  <a:srgbClr val="444444"/>
                </a:solidFill>
                <a:latin typeface="Consolas" panose="020B0609020204030204" pitchFamily="49" charset="0"/>
              </a:rPr>
              <a:t>&lt;</a:t>
            </a:r>
            <a:r>
              <a:rPr lang="en-GB" sz="1200" i="1" dirty="0" smtClean="0">
                <a:solidFill>
                  <a:srgbClr val="444444"/>
                </a:solidFill>
                <a:latin typeface="Consolas" panose="020B0609020204030204" pitchFamily="49" charset="0"/>
              </a:rPr>
              <a:t>html </a:t>
            </a:r>
            <a:r>
              <a:rPr lang="es-CO" sz="1200" i="1" dirty="0" err="1">
                <a:solidFill>
                  <a:srgbClr val="444444"/>
                </a:solidFill>
                <a:latin typeface="Consolas" panose="020B0609020204030204" pitchFamily="49" charset="0"/>
              </a:rPr>
              <a:t>lang</a:t>
            </a:r>
            <a:r>
              <a:rPr lang="es-CO" sz="1200" i="1" dirty="0">
                <a:solidFill>
                  <a:srgbClr val="444444"/>
                </a:solidFill>
                <a:latin typeface="Consolas" panose="020B0609020204030204" pitchFamily="49" charset="0"/>
              </a:rPr>
              <a:t>="en-US</a:t>
            </a:r>
            <a:r>
              <a:rPr lang="es-CO" sz="1200" i="1" dirty="0" smtClean="0">
                <a:solidFill>
                  <a:srgbClr val="444444"/>
                </a:solidFill>
                <a:latin typeface="Consolas" panose="020B0609020204030204" pitchFamily="49" charset="0"/>
              </a:rPr>
              <a:t>"</a:t>
            </a:r>
            <a:r>
              <a:rPr lang="en-GB" sz="1200" i="1" dirty="0" smtClean="0">
                <a:solidFill>
                  <a:srgbClr val="444444"/>
                </a:solidFill>
                <a:latin typeface="Consolas" panose="020B0609020204030204" pitchFamily="49" charset="0"/>
              </a:rPr>
              <a:t>&gt;</a:t>
            </a:r>
            <a:endParaRPr lang="en-GB" sz="1200" i="1" dirty="0">
              <a:solidFill>
                <a:srgbClr val="444444"/>
              </a:solidFill>
              <a:latin typeface="Consolas" panose="020B0609020204030204" pitchFamily="49" charset="0"/>
            </a:endParaRPr>
          </a:p>
          <a:p>
            <a:r>
              <a:rPr lang="en-GB" sz="1200" i="1" dirty="0">
                <a:solidFill>
                  <a:srgbClr val="444444"/>
                </a:solidFill>
                <a:latin typeface="Consolas" panose="020B0609020204030204" pitchFamily="49" charset="0"/>
              </a:rPr>
              <a:t> &lt;head&gt;</a:t>
            </a:r>
          </a:p>
          <a:p>
            <a:r>
              <a:rPr lang="en-US" sz="1200" i="1" dirty="0">
                <a:solidFill>
                  <a:srgbClr val="444444"/>
                </a:solidFill>
                <a:latin typeface="Consolas" panose="020B0609020204030204" pitchFamily="49" charset="0"/>
              </a:rPr>
              <a:t>&lt;meta name="description" content="Free Web tutorials on HTML and CSS"&gt;</a:t>
            </a:r>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title&gt;Page Title&lt;/title&gt;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head&gt;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This</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 </a:t>
            </a:r>
            <a:r>
              <a:rPr lang="en-GB" sz="1200" i="1" dirty="0">
                <a:solidFill>
                  <a:srgbClr val="444444"/>
                </a:solidFill>
                <a:latin typeface="Consolas" panose="020B0609020204030204" pitchFamily="49" charset="0"/>
              </a:rPr>
              <a:t>is a </a:t>
            </a:r>
            <a:r>
              <a:rPr lang="en-GB" sz="1200" i="1" dirty="0" smtClean="0">
                <a:solidFill>
                  <a:srgbClr val="444444"/>
                </a:solidFill>
                <a:latin typeface="Consolas" panose="020B0609020204030204" pitchFamily="49" charset="0"/>
              </a:rPr>
              <a:t>&lt;hr&gt;Heading&lt;/hr&gt;&lt;/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p>
          <a:p>
            <a:endParaRPr lang="en-GB" sz="1200" dirty="0"/>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p&gt;This is a paragraph.&lt;/p</a:t>
            </a:r>
            <a:r>
              <a:rPr lang="en-GB" sz="1200" i="1" dirty="0" smtClean="0">
                <a:solidFill>
                  <a:srgbClr val="444444"/>
                </a:solidFill>
                <a:latin typeface="Consolas" panose="020B0609020204030204" pitchFamily="49" charset="0"/>
              </a:rPr>
              <a:t>&gt;</a:t>
            </a:r>
          </a:p>
          <a:p>
            <a:r>
              <a:rPr lang="es-CO" sz="1200" i="1" dirty="0" smtClean="0">
                <a:solidFill>
                  <a:srgbClr val="444444"/>
                </a:solidFill>
                <a:latin typeface="Consolas" panose="020B0609020204030204" pitchFamily="49" charset="0"/>
              </a:rPr>
              <a:t>&lt;!– i am </a:t>
            </a:r>
            <a:r>
              <a:rPr lang="es-CO" sz="1200" i="1" dirty="0" err="1" smtClean="0">
                <a:solidFill>
                  <a:srgbClr val="444444"/>
                </a:solidFill>
                <a:latin typeface="Consolas" panose="020B0609020204030204" pitchFamily="49" charset="0"/>
              </a:rPr>
              <a:t>aweosme</a:t>
            </a:r>
            <a:r>
              <a:rPr lang="es-CO" sz="1200" i="1" dirty="0" smtClean="0">
                <a:solidFill>
                  <a:srgbClr val="444444"/>
                </a:solidFill>
                <a:latin typeface="Consolas" panose="020B0609020204030204" pitchFamily="49" charset="0"/>
              </a:rPr>
              <a:t> --&gt;</a:t>
            </a:r>
            <a:endParaRPr lang="en-GB" sz="1200" i="1" dirty="0">
              <a:solidFill>
                <a:srgbClr val="444444"/>
              </a:solidFill>
              <a:latin typeface="Consolas" panose="020B0609020204030204" pitchFamily="49" charset="0"/>
            </a:endParaRP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r>
              <a:rPr lang="en-GB" sz="1200" i="1" dirty="0">
                <a:solidFill>
                  <a:srgbClr val="444444"/>
                </a:solidFill>
                <a:latin typeface="Consolas" panose="020B0609020204030204" pitchFamily="49" charset="0"/>
              </a:rPr>
              <a:t>&lt;/html&gt;</a:t>
            </a:r>
          </a:p>
        </p:txBody>
      </p:sp>
      <p:pic>
        <p:nvPicPr>
          <p:cNvPr id="6" name="Picture 28" descr="http://4.bp.blogspot.com/-v9sfR-Tmcww/UuppSBoOlTI/AAAAAAAAABo/3Vtrw2iQlbM/s1600/w3schools.com_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835" y="-11874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2" descr="https://blog.ideematic.com/wp-content/uploads/2014/07/logo_codecademy.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5338" y="239486"/>
            <a:ext cx="1403118" cy="48601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197429" y="1023256"/>
            <a:ext cx="9514114" cy="369332"/>
          </a:xfrm>
          <a:prstGeom prst="rect">
            <a:avLst/>
          </a:prstGeom>
          <a:noFill/>
        </p:spPr>
        <p:txBody>
          <a:bodyPr wrap="square" rtlCol="0">
            <a:spAutoFit/>
          </a:bodyPr>
          <a:lstStyle/>
          <a:p>
            <a:r>
              <a:rPr lang="en-GB" dirty="0" smtClean="0"/>
              <a:t>It works with </a:t>
            </a:r>
            <a:r>
              <a:rPr lang="en-GB" b="1" dirty="0" smtClean="0"/>
              <a:t>tags</a:t>
            </a:r>
            <a:endParaRPr lang="en-GB" b="1" dirty="0"/>
          </a:p>
        </p:txBody>
      </p:sp>
      <p:sp>
        <p:nvSpPr>
          <p:cNvPr id="9" name="Rectángulo 8"/>
          <p:cNvSpPr/>
          <p:nvPr/>
        </p:nvSpPr>
        <p:spPr>
          <a:xfrm>
            <a:off x="566239" y="4948930"/>
            <a:ext cx="6096000" cy="430887"/>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="http://www.w3schools.com"&gt;This is a link&lt;/a</a:t>
            </a:r>
            <a:r>
              <a:rPr lang="en-US" sz="1100" i="1" dirty="0" smtClean="0">
                <a:solidFill>
                  <a:srgbClr val="444444"/>
                </a:solidFill>
                <a:latin typeface="Consolas" panose="020B0609020204030204" pitchFamily="49" charset="0"/>
              </a:rPr>
              <a:t>&gt;</a:t>
            </a:r>
          </a:p>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 target="_blank"&gt;Visit W3Schools!&lt;/a&gt;</a:t>
            </a:r>
            <a:endParaRPr lang="en-GB" sz="1100" i="1" dirty="0">
              <a:solidFill>
                <a:srgbClr val="444444"/>
              </a:solidFill>
              <a:latin typeface="Consolas" panose="020B0609020204030204" pitchFamily="49" charset="0"/>
            </a:endParaRPr>
          </a:p>
        </p:txBody>
      </p:sp>
      <p:sp>
        <p:nvSpPr>
          <p:cNvPr id="10" name="CuadroTexto 9"/>
          <p:cNvSpPr txBox="1"/>
          <p:nvPr/>
        </p:nvSpPr>
        <p:spPr>
          <a:xfrm>
            <a:off x="443449" y="4604663"/>
            <a:ext cx="1926771" cy="369332"/>
          </a:xfrm>
          <a:prstGeom prst="rect">
            <a:avLst/>
          </a:prstGeom>
          <a:noFill/>
        </p:spPr>
        <p:txBody>
          <a:bodyPr wrap="square" rtlCol="0">
            <a:spAutoFit/>
          </a:bodyPr>
          <a:lstStyle/>
          <a:p>
            <a:r>
              <a:rPr lang="en-GB" dirty="0" smtClean="0"/>
              <a:t>Links</a:t>
            </a:r>
            <a:endParaRPr lang="en-GB" b="1" dirty="0"/>
          </a:p>
        </p:txBody>
      </p:sp>
      <p:sp>
        <p:nvSpPr>
          <p:cNvPr id="14" name="Rectángulo 13"/>
          <p:cNvSpPr/>
          <p:nvPr/>
        </p:nvSpPr>
        <p:spPr>
          <a:xfrm>
            <a:off x="6781800" y="5169181"/>
            <a:ext cx="5183459" cy="9258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adroTexto 14"/>
          <p:cNvSpPr txBox="1"/>
          <p:nvPr/>
        </p:nvSpPr>
        <p:spPr>
          <a:xfrm>
            <a:off x="6662239" y="4604663"/>
            <a:ext cx="1926771" cy="369332"/>
          </a:xfrm>
          <a:prstGeom prst="rect">
            <a:avLst/>
          </a:prstGeom>
          <a:noFill/>
        </p:spPr>
        <p:txBody>
          <a:bodyPr wrap="square" rtlCol="0">
            <a:spAutoFit/>
          </a:bodyPr>
          <a:lstStyle/>
          <a:p>
            <a:r>
              <a:rPr lang="en-GB" dirty="0" smtClean="0"/>
              <a:t>Image</a:t>
            </a:r>
            <a:endParaRPr lang="en-GB" b="1" dirty="0"/>
          </a:p>
        </p:txBody>
      </p:sp>
      <p:sp>
        <p:nvSpPr>
          <p:cNvPr id="16" name="Rectángulo 15"/>
          <p:cNvSpPr/>
          <p:nvPr/>
        </p:nvSpPr>
        <p:spPr>
          <a:xfrm>
            <a:off x="6904590" y="5370515"/>
            <a:ext cx="4996543" cy="523220"/>
          </a:xfrm>
          <a:prstGeom prst="rect">
            <a:avLst/>
          </a:prstGeom>
        </p:spPr>
        <p:txBody>
          <a:bodyPr wrap="square">
            <a:spAutoFit/>
          </a:bodyPr>
          <a:lstStyle/>
          <a:p>
            <a:r>
              <a:rPr lang="es-CO" sz="1400" i="1" dirty="0">
                <a:solidFill>
                  <a:srgbClr val="444444"/>
                </a:solidFill>
                <a:latin typeface="Consolas" panose="020B0609020204030204" pitchFamily="49" charset="0"/>
              </a:rPr>
              <a:t>&lt;</a:t>
            </a:r>
            <a:r>
              <a:rPr lang="es-CO" sz="1400" i="1" dirty="0" err="1">
                <a:solidFill>
                  <a:srgbClr val="444444"/>
                </a:solidFill>
                <a:latin typeface="Consolas" panose="020B0609020204030204" pitchFamily="49" charset="0"/>
              </a:rPr>
              <a:t>img</a:t>
            </a:r>
            <a:r>
              <a:rPr lang="es-CO" sz="1400" i="1" dirty="0">
                <a:solidFill>
                  <a:srgbClr val="444444"/>
                </a:solidFill>
                <a:latin typeface="Consolas" panose="020B0609020204030204" pitchFamily="49" charset="0"/>
              </a:rPr>
              <a:t> </a:t>
            </a:r>
            <a:r>
              <a:rPr lang="es-CO" sz="1400" i="1" dirty="0" err="1">
                <a:solidFill>
                  <a:srgbClr val="444444"/>
                </a:solidFill>
                <a:latin typeface="Consolas" panose="020B0609020204030204" pitchFamily="49" charset="0"/>
              </a:rPr>
              <a:t>src</a:t>
            </a:r>
            <a:r>
              <a:rPr lang="es-CO" sz="1400" i="1" dirty="0">
                <a:solidFill>
                  <a:srgbClr val="444444"/>
                </a:solidFill>
                <a:latin typeface="Consolas" panose="020B0609020204030204" pitchFamily="49" charset="0"/>
              </a:rPr>
              <a:t>="w3schools.jpg" </a:t>
            </a:r>
            <a:r>
              <a:rPr lang="es-CO" sz="1400" i="1" dirty="0" err="1">
                <a:solidFill>
                  <a:srgbClr val="444444"/>
                </a:solidFill>
                <a:latin typeface="Consolas" panose="020B0609020204030204" pitchFamily="49" charset="0"/>
              </a:rPr>
              <a:t>alt</a:t>
            </a:r>
            <a:r>
              <a:rPr lang="es-CO" sz="1400" i="1" dirty="0">
                <a:solidFill>
                  <a:srgbClr val="444444"/>
                </a:solidFill>
                <a:latin typeface="Consolas" panose="020B0609020204030204" pitchFamily="49" charset="0"/>
              </a:rPr>
              <a:t>="W3Schools.com" </a:t>
            </a:r>
            <a:r>
              <a:rPr lang="es-CO" sz="1400" i="1" dirty="0" err="1">
                <a:solidFill>
                  <a:srgbClr val="444444"/>
                </a:solidFill>
                <a:latin typeface="Consolas" panose="020B0609020204030204" pitchFamily="49" charset="0"/>
              </a:rPr>
              <a:t>width</a:t>
            </a:r>
            <a:r>
              <a:rPr lang="es-CO" sz="1400" i="1" dirty="0">
                <a:solidFill>
                  <a:srgbClr val="444444"/>
                </a:solidFill>
                <a:latin typeface="Consolas" panose="020B0609020204030204" pitchFamily="49" charset="0"/>
              </a:rPr>
              <a:t>="104" </a:t>
            </a:r>
            <a:r>
              <a:rPr lang="es-CO" sz="1400" i="1" dirty="0" err="1">
                <a:solidFill>
                  <a:srgbClr val="444444"/>
                </a:solidFill>
                <a:latin typeface="Consolas" panose="020B0609020204030204" pitchFamily="49" charset="0"/>
              </a:rPr>
              <a:t>height</a:t>
            </a:r>
            <a:r>
              <a:rPr lang="es-CO" sz="1400" i="1" dirty="0">
                <a:solidFill>
                  <a:srgbClr val="444444"/>
                </a:solidFill>
                <a:latin typeface="Consolas" panose="020B0609020204030204" pitchFamily="49" charset="0"/>
              </a:rPr>
              <a:t>="142"&gt;</a:t>
            </a:r>
            <a:endParaRPr lang="en-GB" sz="1400" i="1" dirty="0">
              <a:solidFill>
                <a:srgbClr val="444444"/>
              </a:solidFill>
              <a:latin typeface="Consolas" panose="020B0609020204030204" pitchFamily="49" charset="0"/>
            </a:endParaRPr>
          </a:p>
        </p:txBody>
      </p:sp>
      <p:sp>
        <p:nvSpPr>
          <p:cNvPr id="17" name="Rectángulo 16"/>
          <p:cNvSpPr/>
          <p:nvPr/>
        </p:nvSpPr>
        <p:spPr>
          <a:xfrm>
            <a:off x="7512422" y="1023256"/>
            <a:ext cx="3999365" cy="369332"/>
          </a:xfrm>
          <a:prstGeom prst="rect">
            <a:avLst/>
          </a:prstGeom>
          <a:noFill/>
        </p:spPr>
        <p:txBody>
          <a:bodyPr wrap="square" rtlCol="0">
            <a:spAutoFit/>
          </a:bodyPr>
          <a:lstStyle/>
          <a:p>
            <a:r>
              <a:rPr lang="es-CO" dirty="0" smtClean="0"/>
              <a:t>Atribute</a:t>
            </a:r>
            <a:endParaRPr lang="en-GB" dirty="0"/>
          </a:p>
        </p:txBody>
      </p:sp>
      <p:sp>
        <p:nvSpPr>
          <p:cNvPr id="18" name="Rectángulo 17"/>
          <p:cNvSpPr/>
          <p:nvPr/>
        </p:nvSpPr>
        <p:spPr>
          <a:xfrm>
            <a:off x="6926362" y="1666907"/>
            <a:ext cx="4721352"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7110162" y="1797746"/>
            <a:ext cx="4156551" cy="2677656"/>
          </a:xfrm>
          <a:prstGeom prst="rect">
            <a:avLst/>
          </a:prstGeom>
        </p:spPr>
        <p:txBody>
          <a:bodyPr wrap="square">
            <a:spAutoFit/>
          </a:bodyPr>
          <a:lstStyle/>
          <a:p>
            <a:r>
              <a:rPr lang="en-GB" sz="1400" i="1" dirty="0">
                <a:solidFill>
                  <a:srgbClr val="444444"/>
                </a:solidFill>
                <a:latin typeface="Consolas" panose="020B0609020204030204" pitchFamily="49" charset="0"/>
              </a:rPr>
              <a:t>&lt;!DOCTYPE html&gt;</a:t>
            </a:r>
          </a:p>
          <a:p>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Href</a:t>
            </a:r>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Src</a:t>
            </a:r>
            <a:endParaRPr lang="en-GB" sz="1400" i="1" dirty="0" smtClean="0">
              <a:solidFill>
                <a:srgbClr val="444444"/>
              </a:solidFill>
              <a:latin typeface="Consolas" panose="020B0609020204030204" pitchFamily="49" charset="0"/>
            </a:endParaRPr>
          </a:p>
          <a:p>
            <a:r>
              <a:rPr lang="es-CO" sz="1400" i="1" dirty="0" err="1">
                <a:solidFill>
                  <a:srgbClr val="444444"/>
                </a:solidFill>
                <a:latin typeface="Consolas" panose="020B0609020204030204" pitchFamily="49" charset="0"/>
              </a:rPr>
              <a:t>Width</a:t>
            </a:r>
            <a:endParaRPr lang="es-CO" sz="1400" i="1" dirty="0">
              <a:solidFill>
                <a:srgbClr val="444444"/>
              </a:solidFill>
              <a:latin typeface="Consolas" panose="020B0609020204030204" pitchFamily="49" charset="0"/>
            </a:endParaRPr>
          </a:p>
          <a:p>
            <a:r>
              <a:rPr lang="es-CO" sz="1400" i="1" dirty="0" err="1" smtClean="0">
                <a:solidFill>
                  <a:srgbClr val="444444"/>
                </a:solidFill>
                <a:latin typeface="Consolas" panose="020B0609020204030204" pitchFamily="49" charset="0"/>
              </a:rPr>
              <a:t>Height</a:t>
            </a:r>
            <a:endParaRPr lang="es-CO" sz="1400" i="1" dirty="0" smtClean="0">
              <a:solidFill>
                <a:srgbClr val="444444"/>
              </a:solidFill>
              <a:latin typeface="Consolas" panose="020B0609020204030204" pitchFamily="49" charset="0"/>
            </a:endParaRPr>
          </a:p>
          <a:p>
            <a:r>
              <a:rPr lang="es-CO" sz="1400" dirty="0" err="1" smtClean="0"/>
              <a:t>Alt</a:t>
            </a:r>
            <a:endParaRPr lang="es-CO" sz="1400" dirty="0" smtClean="0"/>
          </a:p>
          <a:p>
            <a:r>
              <a:rPr lang="es-CO" sz="1400" dirty="0" err="1" smtClean="0"/>
              <a:t>Title</a:t>
            </a:r>
            <a:endParaRPr lang="es-CO" sz="1400" dirty="0" smtClean="0"/>
          </a:p>
          <a:p>
            <a:r>
              <a:rPr lang="es-CO" sz="1400" dirty="0" smtClean="0"/>
              <a:t>Style</a:t>
            </a:r>
          </a:p>
          <a:p>
            <a:r>
              <a:rPr lang="es-CO" sz="1400" i="1" dirty="0" smtClean="0">
                <a:solidFill>
                  <a:srgbClr val="444444"/>
                </a:solidFill>
                <a:latin typeface="Consolas" panose="020B0609020204030204" pitchFamily="49" charset="0"/>
              </a:rPr>
              <a:t>id</a:t>
            </a:r>
          </a:p>
          <a:p>
            <a:r>
              <a:rPr lang="en-US" sz="1400" i="1" dirty="0">
                <a:solidFill>
                  <a:srgbClr val="444444"/>
                </a:solidFill>
                <a:latin typeface="Consolas" panose="020B0609020204030204" pitchFamily="49" charset="0"/>
              </a:rPr>
              <a:t>&lt;</a:t>
            </a:r>
            <a:r>
              <a:rPr lang="en-US" sz="1400" i="1" dirty="0" err="1">
                <a:solidFill>
                  <a:srgbClr val="444444"/>
                </a:solidFill>
                <a:latin typeface="Consolas" panose="020B0609020204030204" pitchFamily="49" charset="0"/>
              </a:rPr>
              <a:t>img</a:t>
            </a:r>
            <a:r>
              <a:rPr lang="en-US" sz="1400" i="1" dirty="0">
                <a:solidFill>
                  <a:srgbClr val="444444"/>
                </a:solidFill>
                <a:latin typeface="Consolas" panose="020B0609020204030204" pitchFamily="49" charset="0"/>
              </a:rPr>
              <a:t> </a:t>
            </a:r>
            <a:r>
              <a:rPr lang="en-US" sz="1400" i="1" dirty="0" err="1">
                <a:solidFill>
                  <a:srgbClr val="444444"/>
                </a:solidFill>
                <a:latin typeface="Consolas" panose="020B0609020204030204" pitchFamily="49" charset="0"/>
              </a:rPr>
              <a:t>src</a:t>
            </a:r>
            <a:r>
              <a:rPr lang="en-US" sz="1400" i="1" dirty="0">
                <a:solidFill>
                  <a:srgbClr val="444444"/>
                </a:solidFill>
                <a:latin typeface="Consolas" panose="020B0609020204030204" pitchFamily="49" charset="0"/>
              </a:rPr>
              <a:t>="w3schools.jpg" width="104" height="142"&gt;</a:t>
            </a:r>
            <a:endParaRPr lang="en-GB" sz="1400" i="1" dirty="0">
              <a:solidFill>
                <a:srgbClr val="444444"/>
              </a:solidFill>
              <a:latin typeface="Consolas" panose="020B0609020204030204" pitchFamily="49" charset="0"/>
            </a:endParaRPr>
          </a:p>
        </p:txBody>
      </p:sp>
      <p:sp>
        <p:nvSpPr>
          <p:cNvPr id="20" name="Rectángulo 19"/>
          <p:cNvSpPr/>
          <p:nvPr/>
        </p:nvSpPr>
        <p:spPr>
          <a:xfrm>
            <a:off x="6653749" y="297826"/>
            <a:ext cx="4858037" cy="369332"/>
          </a:xfrm>
          <a:prstGeom prst="rect">
            <a:avLst/>
          </a:prstGeom>
          <a:noFill/>
        </p:spPr>
        <p:txBody>
          <a:bodyPr wrap="square" rtlCol="0">
            <a:spAutoFit/>
          </a:bodyPr>
          <a:lstStyle/>
          <a:p>
            <a:r>
              <a:rPr lang="es-CO" dirty="0" smtClean="0"/>
              <a:t>‘’ and “” are </a:t>
            </a:r>
            <a:r>
              <a:rPr lang="es-CO" dirty="0" err="1" smtClean="0"/>
              <a:t>the</a:t>
            </a:r>
            <a:r>
              <a:rPr lang="es-CO" dirty="0" smtClean="0"/>
              <a:t> </a:t>
            </a:r>
            <a:r>
              <a:rPr lang="es-CO" dirty="0" err="1" smtClean="0"/>
              <a:t>same</a:t>
            </a:r>
            <a:r>
              <a:rPr lang="es-CO" dirty="0" smtClean="0"/>
              <a:t> </a:t>
            </a:r>
            <a:r>
              <a:rPr lang="es-CO" dirty="0" err="1" smtClean="0"/>
              <a:t>but</a:t>
            </a:r>
            <a:r>
              <a:rPr lang="es-CO" dirty="0" smtClean="0"/>
              <a:t> use </a:t>
            </a:r>
            <a:r>
              <a:rPr lang="es-CO" dirty="0" err="1" smtClean="0"/>
              <a:t>for</a:t>
            </a:r>
            <a:r>
              <a:rPr lang="es-CO" dirty="0" smtClean="0"/>
              <a:t> </a:t>
            </a:r>
            <a:r>
              <a:rPr lang="es-CO" dirty="0" err="1" smtClean="0"/>
              <a:t>diferentiate</a:t>
            </a:r>
            <a:endParaRPr lang="en-GB" dirty="0"/>
          </a:p>
        </p:txBody>
      </p:sp>
      <p:pic>
        <p:nvPicPr>
          <p:cNvPr id="21"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21"/>
          <p:cNvSpPr/>
          <p:nvPr/>
        </p:nvSpPr>
        <p:spPr>
          <a:xfrm>
            <a:off x="1864386" y="5629433"/>
            <a:ext cx="2954655" cy="261610"/>
          </a:xfrm>
          <a:prstGeom prst="rect">
            <a:avLst/>
          </a:prstGeom>
        </p:spPr>
        <p:txBody>
          <a:bodyPr wrap="square">
            <a:spAutoFit/>
          </a:bodyPr>
          <a:lstStyle/>
          <a:p>
            <a:r>
              <a:rPr lang="en-US" sz="1100" i="1" dirty="0">
                <a:solidFill>
                  <a:srgbClr val="444444"/>
                </a:solidFill>
                <a:latin typeface="Consolas" panose="020B0609020204030204" pitchFamily="49" charset="0"/>
              </a:rPr>
              <a:t>&lt;a id="tips"&gt;Useful Tips Section&lt;/a&gt;</a:t>
            </a:r>
            <a:endParaRPr lang="en-GB" sz="1100" i="1" dirty="0">
              <a:solidFill>
                <a:srgbClr val="444444"/>
              </a:solidFill>
              <a:latin typeface="Consolas" panose="020B0609020204030204" pitchFamily="49" charset="0"/>
            </a:endParaRPr>
          </a:p>
        </p:txBody>
      </p:sp>
      <p:sp>
        <p:nvSpPr>
          <p:cNvPr id="23" name="Rectángulo 22"/>
          <p:cNvSpPr/>
          <p:nvPr/>
        </p:nvSpPr>
        <p:spPr>
          <a:xfrm>
            <a:off x="163917" y="5618017"/>
            <a:ext cx="1526661" cy="954107"/>
          </a:xfrm>
          <a:prstGeom prst="rect">
            <a:avLst/>
          </a:prstGeom>
          <a:noFill/>
        </p:spPr>
        <p:txBody>
          <a:bodyPr wrap="square" rtlCol="0">
            <a:spAutoFit/>
          </a:bodyPr>
          <a:lstStyle/>
          <a:p>
            <a:r>
              <a:rPr lang="es-CO" sz="1400" dirty="0" err="1" smtClean="0"/>
              <a:t>Awesome</a:t>
            </a:r>
            <a:r>
              <a:rPr lang="es-CO" sz="1400" dirty="0" smtClean="0"/>
              <a:t> invisible </a:t>
            </a:r>
            <a:r>
              <a:rPr lang="es-CO" sz="1400" dirty="0" err="1" smtClean="0"/>
              <a:t>bookmark</a:t>
            </a:r>
            <a:r>
              <a:rPr lang="es-CO" sz="1400" dirty="0" smtClean="0"/>
              <a:t> to link </a:t>
            </a:r>
            <a:r>
              <a:rPr lang="es-CO" sz="1400" dirty="0" err="1" smtClean="0"/>
              <a:t>diferent</a:t>
            </a:r>
            <a:r>
              <a:rPr lang="es-CO" sz="1400" dirty="0" smtClean="0"/>
              <a:t> </a:t>
            </a:r>
            <a:r>
              <a:rPr lang="es-CO" sz="1400" dirty="0" err="1" smtClean="0"/>
              <a:t>parts</a:t>
            </a:r>
            <a:r>
              <a:rPr lang="es-CO" sz="1400" dirty="0" smtClean="0"/>
              <a:t> of </a:t>
            </a:r>
            <a:r>
              <a:rPr lang="es-CO" sz="1400" dirty="0" err="1" smtClean="0"/>
              <a:t>the</a:t>
            </a:r>
            <a:r>
              <a:rPr lang="es-CO" sz="1400" dirty="0" smtClean="0"/>
              <a:t> page </a:t>
            </a:r>
            <a:endParaRPr lang="en-GB" sz="1400" dirty="0"/>
          </a:p>
        </p:txBody>
      </p:sp>
      <p:sp>
        <p:nvSpPr>
          <p:cNvPr id="24" name="Rectángulo 23"/>
          <p:cNvSpPr/>
          <p:nvPr/>
        </p:nvSpPr>
        <p:spPr>
          <a:xfrm>
            <a:off x="1864386" y="6313619"/>
            <a:ext cx="4057443" cy="261610"/>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="#tips"&gt;Visit the Useful Tips Section&lt;/a</a:t>
            </a:r>
            <a:r>
              <a:rPr lang="en-US" sz="1100" i="1" dirty="0" smtClean="0">
                <a:solidFill>
                  <a:srgbClr val="444444"/>
                </a:solidFill>
                <a:latin typeface="Consolas" panose="020B0609020204030204" pitchFamily="49" charset="0"/>
              </a:rPr>
              <a:t>&gt;|</a:t>
            </a:r>
            <a:endParaRPr lang="en-GB" sz="1100" i="1" dirty="0">
              <a:solidFill>
                <a:srgbClr val="444444"/>
              </a:solidFill>
              <a:latin typeface="Consolas" panose="020B0609020204030204" pitchFamily="49" charset="0"/>
            </a:endParaRPr>
          </a:p>
        </p:txBody>
      </p:sp>
      <p:sp>
        <p:nvSpPr>
          <p:cNvPr id="27" name="Elipse 26"/>
          <p:cNvSpPr/>
          <p:nvPr/>
        </p:nvSpPr>
        <p:spPr>
          <a:xfrm>
            <a:off x="5968823" y="5416910"/>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want to go </a:t>
            </a:r>
            <a:endParaRPr lang="en-GB" sz="800" dirty="0"/>
          </a:p>
        </p:txBody>
      </p:sp>
      <p:sp>
        <p:nvSpPr>
          <p:cNvPr id="28" name="Elipse 27"/>
          <p:cNvSpPr/>
          <p:nvPr/>
        </p:nvSpPr>
        <p:spPr>
          <a:xfrm>
            <a:off x="5954486" y="6110417"/>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click to go</a:t>
            </a:r>
            <a:endParaRPr lang="en-GB" sz="800" dirty="0"/>
          </a:p>
        </p:txBody>
      </p:sp>
      <p:sp>
        <p:nvSpPr>
          <p:cNvPr id="29" name="CuadroTexto 28"/>
          <p:cNvSpPr txBox="1"/>
          <p:nvPr/>
        </p:nvSpPr>
        <p:spPr>
          <a:xfrm>
            <a:off x="6968052" y="6419518"/>
            <a:ext cx="3743491" cy="369332"/>
          </a:xfrm>
          <a:prstGeom prst="rect">
            <a:avLst/>
          </a:prstGeom>
          <a:noFill/>
        </p:spPr>
        <p:txBody>
          <a:bodyPr wrap="square" rtlCol="0">
            <a:spAutoFit/>
          </a:bodyPr>
          <a:lstStyle/>
          <a:p>
            <a:r>
              <a:rPr lang="en-GB" dirty="0" smtClean="0"/>
              <a:t>Talk about types  jpg, </a:t>
            </a:r>
            <a:r>
              <a:rPr lang="en-GB" dirty="0" err="1" smtClean="0"/>
              <a:t>png</a:t>
            </a:r>
            <a:r>
              <a:rPr lang="en-GB" dirty="0" smtClean="0"/>
              <a:t>, gif</a:t>
            </a:r>
            <a:endParaRPr lang="en-GB" dirty="0"/>
          </a:p>
        </p:txBody>
      </p:sp>
      <p:sp>
        <p:nvSpPr>
          <p:cNvPr id="30" name="Rectángulo 29"/>
          <p:cNvSpPr/>
          <p:nvPr/>
        </p:nvSpPr>
        <p:spPr>
          <a:xfrm>
            <a:off x="6926362" y="6119153"/>
            <a:ext cx="4557658" cy="307777"/>
          </a:xfrm>
          <a:prstGeom prst="rect">
            <a:avLst/>
          </a:prstGeom>
        </p:spPr>
        <p:txBody>
          <a:bodyPr wrap="none">
            <a:spAutoFit/>
          </a:bodyPr>
          <a:lstStyle/>
          <a:p>
            <a:r>
              <a:rPr lang="en-GB" sz="1400" i="1" dirty="0">
                <a:solidFill>
                  <a:srgbClr val="444444"/>
                </a:solidFill>
                <a:latin typeface="Consolas" panose="020B0609020204030204" pitchFamily="49" charset="0"/>
              </a:rPr>
              <a:t>&lt;map&gt; - to click a specific part of an image</a:t>
            </a:r>
          </a:p>
        </p:txBody>
      </p:sp>
    </p:spTree>
    <p:extLst>
      <p:ext uri="{BB962C8B-B14F-4D97-AF65-F5344CB8AC3E}">
        <p14:creationId xmlns:p14="http://schemas.microsoft.com/office/powerpoint/2010/main" val="40417722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a:t>
            </a:r>
            <a:endParaRPr lang="en-GB" sz="2400" b="1" dirty="0">
              <a:latin typeface="Gotham Light" pitchFamily="50" charset="0"/>
              <a:cs typeface="Gotham Light" pitchFamily="50" charset="0"/>
            </a:endParaRPr>
          </a:p>
        </p:txBody>
      </p:sp>
      <p:sp>
        <p:nvSpPr>
          <p:cNvPr id="7" name="Rectángulo 6"/>
          <p:cNvSpPr/>
          <p:nvPr/>
        </p:nvSpPr>
        <p:spPr>
          <a:xfrm>
            <a:off x="504093" y="1261463"/>
            <a:ext cx="6096000" cy="3139321"/>
          </a:xfrm>
          <a:prstGeom prst="rect">
            <a:avLst/>
          </a:prstGeom>
        </p:spPr>
        <p:txBody>
          <a:bodyPr>
            <a:spAutoFit/>
          </a:bodyPr>
          <a:lstStyle/>
          <a:p>
            <a:r>
              <a:rPr lang="es-CO" dirty="0" err="1">
                <a:solidFill>
                  <a:srgbClr val="A52A2A"/>
                </a:solidFill>
                <a:latin typeface="Consolas" panose="020B0609020204030204" pitchFamily="49" charset="0"/>
              </a:rPr>
              <a:t>img</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0.4;</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=40);</a:t>
            </a:r>
            <a:r>
              <a:rPr lang="es-CO" dirty="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err="1">
                <a:solidFill>
                  <a:srgbClr val="A52A2A"/>
                </a:solidFill>
                <a:latin typeface="Consolas" panose="020B0609020204030204" pitchFamily="49" charset="0"/>
              </a:rPr>
              <a:t>img:hover</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=100);</a:t>
            </a:r>
            <a:r>
              <a:rPr lang="es-CO" dirty="0" smtClean="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smtClean="0"/>
              <a:t/>
            </a:r>
            <a:br>
              <a:rPr lang="es-CO" dirty="0" smtClean="0"/>
            </a:br>
            <a:r>
              <a:rPr lang="es-CO" dirty="0" smtClean="0">
                <a:solidFill>
                  <a:srgbClr val="000000"/>
                </a:solidFill>
                <a:latin typeface="Consolas" panose="020B0609020204030204" pitchFamily="49" charset="0"/>
              </a:rPr>
              <a:t>}</a:t>
            </a:r>
            <a:endParaRPr lang="en-GB" dirty="0"/>
          </a:p>
        </p:txBody>
      </p:sp>
      <p:sp>
        <p:nvSpPr>
          <p:cNvPr id="8" name="Rectángulo 7"/>
          <p:cNvSpPr/>
          <p:nvPr/>
        </p:nvSpPr>
        <p:spPr>
          <a:xfrm>
            <a:off x="6945553" y="983127"/>
            <a:ext cx="4203094" cy="276999"/>
          </a:xfrm>
          <a:prstGeom prst="rect">
            <a:avLst/>
          </a:prstGeom>
        </p:spPr>
        <p:txBody>
          <a:bodyPr wrap="square">
            <a:spAutoFit/>
          </a:bodyPr>
          <a:lstStyle/>
          <a:p>
            <a:r>
              <a:rPr lang="en-GB" sz="1200" dirty="0"/>
              <a:t>http://www.w3schools.com/css/css_image_transparency.asp</a:t>
            </a:r>
          </a:p>
        </p:txBody>
      </p:sp>
      <p:sp>
        <p:nvSpPr>
          <p:cNvPr id="9" name="CuadroTexto 8"/>
          <p:cNvSpPr txBox="1"/>
          <p:nvPr/>
        </p:nvSpPr>
        <p:spPr>
          <a:xfrm>
            <a:off x="7139353" y="439731"/>
            <a:ext cx="4682015" cy="276999"/>
          </a:xfrm>
          <a:prstGeom prst="rect">
            <a:avLst/>
          </a:prstGeom>
          <a:noFill/>
        </p:spPr>
        <p:txBody>
          <a:bodyPr wrap="square" rtlCol="0">
            <a:spAutoFit/>
          </a:bodyPr>
          <a:lstStyle/>
          <a:p>
            <a:r>
              <a:rPr lang="en-GB" sz="1200" dirty="0" smtClean="0"/>
              <a:t>Example of opacity</a:t>
            </a:r>
            <a:endParaRPr lang="en-GB" sz="1200" dirty="0"/>
          </a:p>
        </p:txBody>
      </p:sp>
      <p:sp>
        <p:nvSpPr>
          <p:cNvPr id="10" name="Rectángulo 9"/>
          <p:cNvSpPr/>
          <p:nvPr/>
        </p:nvSpPr>
        <p:spPr>
          <a:xfrm>
            <a:off x="410308" y="4988059"/>
            <a:ext cx="6096000" cy="1477328"/>
          </a:xfrm>
          <a:prstGeom prst="rect">
            <a:avLst/>
          </a:prstGeom>
        </p:spPr>
        <p:txBody>
          <a:bodyPr>
            <a:spAutoFit/>
          </a:bodyPr>
          <a:lstStyle/>
          <a:p>
            <a:r>
              <a:rPr lang="es-CO" dirty="0">
                <a:solidFill>
                  <a:srgbClr val="A52A2A"/>
                </a:solidFill>
                <a:latin typeface="Consolas" panose="020B0609020204030204" pitchFamily="49" charset="0"/>
              </a:rPr>
              <a:t>#home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46px;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44px;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(img_navsprites.gif) 0 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11" name="CuadroTexto 10"/>
          <p:cNvSpPr txBox="1"/>
          <p:nvPr/>
        </p:nvSpPr>
        <p:spPr>
          <a:xfrm>
            <a:off x="164118" y="4403362"/>
            <a:ext cx="5744313"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 </a:t>
            </a:r>
            <a:r>
              <a:rPr lang="es-CO" sz="2400" dirty="0" err="1" smtClean="0"/>
              <a:t>Sprites</a:t>
            </a:r>
            <a:endParaRPr lang="es-CO" sz="2400" dirty="0"/>
          </a:p>
        </p:txBody>
      </p:sp>
      <p:pic>
        <p:nvPicPr>
          <p:cNvPr id="1026" name="Picture 2" descr="http://cdn.designinstruct.com/files/419-free_flat_icons/free_flat_icons_03flat_icons_365p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196" y="4427530"/>
            <a:ext cx="3056785" cy="2037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vigation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9883" y="4878998"/>
            <a:ext cx="1276350" cy="8477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7139353" y="2381221"/>
            <a:ext cx="6096000" cy="1954381"/>
          </a:xfrm>
          <a:prstGeom prst="rect">
            <a:avLst/>
          </a:prstGeom>
        </p:spPr>
        <p:txBody>
          <a:bodyPr>
            <a:spAutoFit/>
          </a:bodyPr>
          <a:lstStyle/>
          <a:p>
            <a:r>
              <a:rPr lang="es-CO" sz="1100" dirty="0">
                <a:solidFill>
                  <a:srgbClr val="A52A2A"/>
                </a:solidFill>
                <a:latin typeface="Consolas" panose="020B0609020204030204" pitchFamily="49" charset="0"/>
              </a:rPr>
              <a:t>#home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0 -45px;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prev</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-47px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next</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-91px -45px;</a:t>
            </a:r>
            <a:r>
              <a:rPr lang="es-CO" sz="1100" dirty="0"/>
              <a:t/>
            </a:r>
            <a:br>
              <a:rPr lang="es-CO" sz="1100" dirty="0"/>
            </a:br>
            <a:r>
              <a:rPr lang="es-CO" sz="1100" dirty="0">
                <a:solidFill>
                  <a:srgbClr val="000000"/>
                </a:solidFill>
                <a:latin typeface="Consolas" panose="020B0609020204030204" pitchFamily="49" charset="0"/>
              </a:rPr>
              <a:t>}</a:t>
            </a:r>
            <a:endParaRPr lang="en-GB" sz="1100" dirty="0"/>
          </a:p>
        </p:txBody>
      </p:sp>
    </p:spTree>
    <p:extLst>
      <p:ext uri="{BB962C8B-B14F-4D97-AF65-F5344CB8AC3E}">
        <p14:creationId xmlns:p14="http://schemas.microsoft.com/office/powerpoint/2010/main" val="3796207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06114" y="618365"/>
            <a:ext cx="2595647" cy="369332"/>
          </a:xfrm>
          <a:prstGeom prst="rect">
            <a:avLst/>
          </a:prstGeom>
        </p:spPr>
        <p:txBody>
          <a:bodyPr wrap="none">
            <a:spAutoFit/>
          </a:bodyPr>
          <a:lstStyle/>
          <a:p>
            <a:r>
              <a:rPr lang="es-CO" dirty="0">
                <a:solidFill>
                  <a:srgbClr val="333333"/>
                </a:solidFill>
                <a:latin typeface="Arial" panose="020B0604020202020204" pitchFamily="34" charset="0"/>
              </a:rPr>
              <a:t>CSS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Selectors</a:t>
            </a:r>
            <a:endParaRPr lang="es-CO" b="0" i="0" dirty="0">
              <a:solidFill>
                <a:srgbClr val="333333"/>
              </a:solidFill>
              <a:effectLst/>
              <a:latin typeface="Arial" panose="020B0604020202020204" pitchFamily="34" charset="0"/>
            </a:endParaRPr>
          </a:p>
        </p:txBody>
      </p:sp>
      <p:sp>
        <p:nvSpPr>
          <p:cNvPr id="5" name="Rectángulo 4"/>
          <p:cNvSpPr/>
          <p:nvPr/>
        </p:nvSpPr>
        <p:spPr>
          <a:xfrm>
            <a:off x="703385" y="1079920"/>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6" name="Rectángulo 5"/>
          <p:cNvSpPr/>
          <p:nvPr/>
        </p:nvSpPr>
        <p:spPr>
          <a:xfrm>
            <a:off x="5779478" y="1218419"/>
            <a:ext cx="2719754" cy="738664"/>
          </a:xfrm>
          <a:prstGeom prst="rect">
            <a:avLst/>
          </a:prstGeom>
        </p:spPr>
        <p:txBody>
          <a:bodyPr wrap="square">
            <a:spAutoFit/>
          </a:bodyPr>
          <a:lstStyle/>
          <a:p>
            <a:r>
              <a:rPr lang="en-US" sz="1400" dirty="0">
                <a:solidFill>
                  <a:srgbClr val="333333"/>
                </a:solidFill>
                <a:latin typeface="Verdana" panose="020B0604030504040204" pitchFamily="34" charset="0"/>
              </a:rPr>
              <a:t>The following example selects all &lt;a&gt; elements with a target attribute:</a:t>
            </a:r>
            <a:endParaRPr lang="en-GB" sz="1400" dirty="0"/>
          </a:p>
        </p:txBody>
      </p:sp>
      <p:sp>
        <p:nvSpPr>
          <p:cNvPr id="7" name="Rectángulo 6"/>
          <p:cNvSpPr/>
          <p:nvPr/>
        </p:nvSpPr>
        <p:spPr>
          <a:xfrm>
            <a:off x="703385" y="1910807"/>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a[target="_</a:t>
            </a:r>
            <a:r>
              <a:rPr lang="es-CO" sz="1400" dirty="0" err="1">
                <a:solidFill>
                  <a:srgbClr val="A52A2A"/>
                </a:solidFill>
                <a:latin typeface="Consolas" panose="020B0609020204030204" pitchFamily="49" charset="0"/>
              </a:rPr>
              <a:t>blank</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8" name="Rectángulo 7"/>
          <p:cNvSpPr/>
          <p:nvPr/>
        </p:nvSpPr>
        <p:spPr>
          <a:xfrm>
            <a:off x="5298349" y="2321114"/>
            <a:ext cx="4512774" cy="307777"/>
          </a:xfrm>
          <a:prstGeom prst="rect">
            <a:avLst/>
          </a:prstGeom>
        </p:spPr>
        <p:txBody>
          <a:bodyPr wrap="none">
            <a:spAutoFit/>
          </a:bodyPr>
          <a:lstStyle/>
          <a:p>
            <a:r>
              <a:rPr lang="en-US" sz="1400" dirty="0">
                <a:solidFill>
                  <a:srgbClr val="333333"/>
                </a:solidFill>
                <a:latin typeface="Verdana" panose="020B0604030504040204" pitchFamily="34" charset="0"/>
              </a:rPr>
              <a:t> &lt;a&gt; elements with a target="_blank" </a:t>
            </a:r>
            <a:r>
              <a:rPr lang="en-US" sz="1400" dirty="0" smtClean="0">
                <a:solidFill>
                  <a:srgbClr val="333333"/>
                </a:solidFill>
                <a:latin typeface="Verdana" panose="020B0604030504040204" pitchFamily="34" charset="0"/>
              </a:rPr>
              <a:t>attribute</a:t>
            </a:r>
            <a:endParaRPr lang="en-GB" sz="1400" dirty="0"/>
          </a:p>
        </p:txBody>
      </p:sp>
      <p:sp>
        <p:nvSpPr>
          <p:cNvPr id="9" name="Rectángulo 8"/>
          <p:cNvSpPr/>
          <p:nvPr/>
        </p:nvSpPr>
        <p:spPr>
          <a:xfrm>
            <a:off x="10044553" y="-4908"/>
            <a:ext cx="2147447" cy="2246769"/>
          </a:xfrm>
          <a:prstGeom prst="rect">
            <a:avLst/>
          </a:prstGeom>
        </p:spPr>
        <p:txBody>
          <a:bodyPr wrap="none">
            <a:spAutoFit/>
          </a:bodyPr>
          <a:lstStyle/>
          <a:p>
            <a:r>
              <a:rPr lang="es-CO" sz="1400" dirty="0">
                <a:solidFill>
                  <a:srgbClr val="333333"/>
                </a:solidFill>
                <a:latin typeface="Arial" panose="020B0604020202020204" pitchFamily="34" charset="0"/>
              </a:rPr>
              <a:t>CSS [</a:t>
            </a:r>
            <a:r>
              <a:rPr lang="es-CO" sz="1400" dirty="0" err="1">
                <a:solidFill>
                  <a:srgbClr val="333333"/>
                </a:solidFill>
                <a:latin typeface="Arial" panose="020B0604020202020204" pitchFamily="34" charset="0"/>
              </a:rPr>
              <a:t>attribute</a:t>
            </a:r>
            <a:r>
              <a:rPr lang="es-CO" sz="1400" dirty="0">
                <a:solidFill>
                  <a:srgbClr val="333333"/>
                </a:solidFill>
                <a:latin typeface="Arial" panose="020B0604020202020204" pitchFamily="34" charset="0"/>
              </a:rPr>
              <a:t>] </a:t>
            </a:r>
            <a:r>
              <a:rPr lang="es-CO" sz="1400" dirty="0" smtClean="0">
                <a:solidFill>
                  <a:srgbClr val="333333"/>
                </a:solidFill>
                <a:latin typeface="Arial" panose="020B0604020202020204" pitchFamily="34" charset="0"/>
              </a:rPr>
              <a:t>Selector</a:t>
            </a:r>
          </a:p>
          <a:p>
            <a:r>
              <a:rPr lang="es-CO" sz="1400" dirty="0"/>
              <a:t> [</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a:t>
            </a:r>
            <a:r>
              <a:rPr lang="es-CO" sz="1400" dirty="0" smtClean="0"/>
              <a:t>Selector</a:t>
            </a:r>
          </a:p>
          <a:p>
            <a:endParaRPr lang="es-CO" sz="1400" dirty="0"/>
          </a:p>
          <a:p>
            <a:r>
              <a:rPr lang="es-CO" sz="1400" dirty="0" err="1" smtClean="0"/>
              <a:t>Good</a:t>
            </a:r>
            <a:r>
              <a:rPr lang="es-CO" sz="1400" dirty="0" smtClean="0"/>
              <a:t> </a:t>
            </a:r>
            <a:r>
              <a:rPr lang="es-CO" sz="1400" dirty="0" err="1" smtClean="0"/>
              <a:t>for</a:t>
            </a:r>
            <a:r>
              <a:rPr lang="es-CO" sz="1400" dirty="0" smtClean="0"/>
              <a:t> </a:t>
            </a:r>
            <a:r>
              <a:rPr lang="es-CO" sz="1400" dirty="0" err="1" smtClean="0"/>
              <a:t>styling</a:t>
            </a:r>
            <a:r>
              <a:rPr lang="es-CO" sz="1400" dirty="0" smtClean="0"/>
              <a:t> </a:t>
            </a:r>
            <a:r>
              <a:rPr lang="es-CO" sz="1400" dirty="0" err="1" smtClean="0"/>
              <a:t>forms</a:t>
            </a:r>
            <a:endParaRPr lang="es-CO" sz="1400" dirty="0"/>
          </a:p>
          <a:p>
            <a:endParaRPr lang="es-CO" sz="1400" b="0" i="0" dirty="0">
              <a:solidFill>
                <a:srgbClr val="333333"/>
              </a:solidFill>
              <a:effectLst/>
              <a:latin typeface="Arial" panose="020B0604020202020204" pitchFamily="34" charset="0"/>
            </a:endParaRPr>
          </a:p>
        </p:txBody>
      </p:sp>
      <p:sp>
        <p:nvSpPr>
          <p:cNvPr id="10" name="Rectángulo 9"/>
          <p:cNvSpPr/>
          <p:nvPr/>
        </p:nvSpPr>
        <p:spPr>
          <a:xfrm>
            <a:off x="5111262" y="3169492"/>
            <a:ext cx="6096000" cy="523220"/>
          </a:xfrm>
          <a:prstGeom prst="rect">
            <a:avLst/>
          </a:prstGeom>
        </p:spPr>
        <p:txBody>
          <a:bodyPr>
            <a:spAutoFit/>
          </a:bodyPr>
          <a:lstStyle/>
          <a:p>
            <a:r>
              <a:rPr lang="en-US" sz="1400" dirty="0">
                <a:solidFill>
                  <a:srgbClr val="333333"/>
                </a:solidFill>
                <a:latin typeface="Verdana" panose="020B0604030504040204" pitchFamily="34" charset="0"/>
              </a:rPr>
              <a:t>selects all elements with a title attribute that contains a space-separated list of words, one of which is "flower"</a:t>
            </a:r>
            <a:endParaRPr lang="en-GB" sz="1400" dirty="0"/>
          </a:p>
        </p:txBody>
      </p:sp>
      <p:sp>
        <p:nvSpPr>
          <p:cNvPr id="11" name="Rectángulo 10"/>
          <p:cNvSpPr/>
          <p:nvPr/>
        </p:nvSpPr>
        <p:spPr>
          <a:xfrm>
            <a:off x="703385" y="2883024"/>
            <a:ext cx="6096000" cy="738664"/>
          </a:xfrm>
          <a:prstGeom prst="rect">
            <a:avLst/>
          </a:prstGeom>
        </p:spPr>
        <p:txBody>
          <a:bodyPr>
            <a:spAutoFit/>
          </a:bodyPr>
          <a:lstStyle/>
          <a:p>
            <a:r>
              <a:rPr lang="en-US" sz="1400" dirty="0">
                <a:solidFill>
                  <a:srgbClr val="A52A2A"/>
                </a:solidFill>
                <a:latin typeface="Consolas" panose="020B0609020204030204" pitchFamily="49" charset="0"/>
              </a:rPr>
              <a:t>[title~="flower"]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border:</a:t>
            </a:r>
            <a:r>
              <a:rPr lang="en-US" sz="1400" dirty="0">
                <a:solidFill>
                  <a:srgbClr val="0000CD"/>
                </a:solidFill>
                <a:latin typeface="Consolas" panose="020B0609020204030204" pitchFamily="49" charset="0"/>
              </a:rPr>
              <a:t> 5px solid yellow;</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12" name="Rectángulo 11"/>
          <p:cNvSpPr/>
          <p:nvPr/>
        </p:nvSpPr>
        <p:spPr>
          <a:xfrm>
            <a:off x="703385" y="3662825"/>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3" name="Rectángulo 12"/>
          <p:cNvSpPr/>
          <p:nvPr/>
        </p:nvSpPr>
        <p:spPr>
          <a:xfrm>
            <a:off x="5111262" y="4233313"/>
            <a:ext cx="6096000" cy="738664"/>
          </a:xfrm>
          <a:prstGeom prst="rect">
            <a:avLst/>
          </a:prstGeom>
        </p:spPr>
        <p:txBody>
          <a:bodyPr>
            <a:spAutoFit/>
          </a:bodyPr>
          <a:lstStyle/>
          <a:p>
            <a:r>
              <a:rPr lang="en-US" sz="1400" dirty="0">
                <a:solidFill>
                  <a:srgbClr val="333333"/>
                </a:solidFill>
                <a:latin typeface="Verdana" panose="020B0604030504040204" pitchFamily="34" charset="0"/>
              </a:rPr>
              <a:t>either alone, like class="top", or followed by a hyphen( - ), like class="top-text"! </a:t>
            </a:r>
            <a:r>
              <a:rPr lang="en-US" sz="1400" dirty="0" smtClean="0">
                <a:solidFill>
                  <a:srgbClr val="333333"/>
                </a:solidFill>
                <a:latin typeface="Verdana" panose="020B0604030504040204" pitchFamily="34" charset="0"/>
              </a:rPr>
              <a:t> </a:t>
            </a:r>
            <a:r>
              <a:rPr lang="en-US" sz="1400" dirty="0">
                <a:solidFill>
                  <a:srgbClr val="333333"/>
                </a:solidFill>
                <a:latin typeface="Verdana" panose="020B0604030504040204" pitchFamily="34" charset="0"/>
              </a:rPr>
              <a:t> </a:t>
            </a:r>
            <a:r>
              <a:rPr lang="en-US" sz="1400" dirty="0" smtClean="0">
                <a:solidFill>
                  <a:srgbClr val="333333"/>
                </a:solidFill>
                <a:latin typeface="Verdana" panose="020B0604030504040204" pitchFamily="34" charset="0"/>
              </a:rPr>
              <a:t>--- if ^ then can be just starting with top like </a:t>
            </a:r>
            <a:r>
              <a:rPr lang="en-US" sz="1400" dirty="0" err="1" smtClean="0">
                <a:solidFill>
                  <a:srgbClr val="333333"/>
                </a:solidFill>
                <a:latin typeface="Verdana" panose="020B0604030504040204" pitchFamily="34" charset="0"/>
              </a:rPr>
              <a:t>topsomething</a:t>
            </a:r>
            <a:endParaRPr lang="en-GB" sz="1400" dirty="0"/>
          </a:p>
        </p:txBody>
      </p:sp>
      <p:sp>
        <p:nvSpPr>
          <p:cNvPr id="14" name="Rectángulo 13"/>
          <p:cNvSpPr/>
          <p:nvPr/>
        </p:nvSpPr>
        <p:spPr>
          <a:xfrm>
            <a:off x="703385" y="4442626"/>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5" name="Rectángulo 14"/>
          <p:cNvSpPr/>
          <p:nvPr/>
        </p:nvSpPr>
        <p:spPr>
          <a:xfrm>
            <a:off x="703385" y="5222427"/>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$="test"]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703385" y="6008251"/>
            <a:ext cx="6096000" cy="1169551"/>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 </a:t>
            </a:r>
            <a:r>
              <a:rPr lang="es-CO" sz="1400" dirty="0">
                <a:solidFill>
                  <a:srgbClr val="000000"/>
                </a:solidFill>
                <a:latin typeface="Consolas" panose="020B0609020204030204" pitchFamily="49" charset="0"/>
              </a:rPr>
              <a:t>{</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solidFill>
                  <a:srgbClr val="000000"/>
                </a:solidFill>
                <a:latin typeface="Consolas" panose="020B0609020204030204" pitchFamily="49" charset="0"/>
              </a:rPr>
              <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a:t>
            </a:r>
          </a:p>
          <a:p>
            <a:r>
              <a:rPr lang="es-CO" sz="1400" dirty="0"/>
              <a:t/>
            </a:r>
            <a:br>
              <a:rPr lang="es-CO" sz="1400" dirty="0"/>
            </a:br>
            <a:endParaRPr lang="en-GB" sz="1400" dirty="0"/>
          </a:p>
        </p:txBody>
      </p:sp>
      <p:sp>
        <p:nvSpPr>
          <p:cNvPr id="17" name="Rectángulo 16"/>
          <p:cNvSpPr/>
          <p:nvPr/>
        </p:nvSpPr>
        <p:spPr>
          <a:xfrm>
            <a:off x="5110780" y="5166948"/>
            <a:ext cx="6096000" cy="307777"/>
          </a:xfrm>
          <a:prstGeom prst="rect">
            <a:avLst/>
          </a:prstGeom>
        </p:spPr>
        <p:txBody>
          <a:bodyPr>
            <a:spAutoFit/>
          </a:bodyPr>
          <a:lstStyle/>
          <a:p>
            <a:r>
              <a:rPr lang="en-US" sz="1400" dirty="0">
                <a:solidFill>
                  <a:srgbClr val="333333"/>
                </a:solidFill>
                <a:latin typeface="Verdana" panose="020B0604030504040204" pitchFamily="34" charset="0"/>
              </a:rPr>
              <a:t>all elements with a class attribute value that ends with "test"</a:t>
            </a:r>
            <a:endParaRPr lang="en-GB" sz="1400" dirty="0"/>
          </a:p>
        </p:txBody>
      </p:sp>
      <p:sp>
        <p:nvSpPr>
          <p:cNvPr id="18" name="Rectángulo 17"/>
          <p:cNvSpPr/>
          <p:nvPr/>
        </p:nvSpPr>
        <p:spPr>
          <a:xfrm>
            <a:off x="5110780" y="5964333"/>
            <a:ext cx="6096000" cy="307777"/>
          </a:xfrm>
          <a:prstGeom prst="rect">
            <a:avLst/>
          </a:prstGeom>
        </p:spPr>
        <p:txBody>
          <a:bodyPr>
            <a:spAutoFit/>
          </a:bodyPr>
          <a:lstStyle/>
          <a:p>
            <a:r>
              <a:rPr lang="en-US" sz="1400" dirty="0">
                <a:solidFill>
                  <a:srgbClr val="333333"/>
                </a:solidFill>
                <a:latin typeface="Verdana" panose="020B0604030504040204" pitchFamily="34" charset="0"/>
              </a:rPr>
              <a:t>selects all elements with a class attribute value that contains "</a:t>
            </a:r>
            <a:r>
              <a:rPr lang="en-US" sz="1400" dirty="0" err="1">
                <a:solidFill>
                  <a:srgbClr val="333333"/>
                </a:solidFill>
                <a:latin typeface="Verdana" panose="020B0604030504040204" pitchFamily="34" charset="0"/>
              </a:rPr>
              <a:t>te</a:t>
            </a:r>
            <a:r>
              <a:rPr lang="en-US" sz="1400" dirty="0">
                <a:solidFill>
                  <a:srgbClr val="333333"/>
                </a:solidFill>
                <a:latin typeface="Verdana" panose="020B0604030504040204" pitchFamily="34" charset="0"/>
              </a:rPr>
              <a:t>"</a:t>
            </a:r>
            <a:endParaRPr lang="en-GB" sz="1400" dirty="0"/>
          </a:p>
        </p:txBody>
      </p:sp>
    </p:spTree>
    <p:extLst>
      <p:ext uri="{BB962C8B-B14F-4D97-AF65-F5344CB8AC3E}">
        <p14:creationId xmlns:p14="http://schemas.microsoft.com/office/powerpoint/2010/main" val="12958451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Css3 – cool and new</a:t>
            </a:r>
            <a:endParaRPr lang="en-GB" dirty="0"/>
          </a:p>
        </p:txBody>
      </p:sp>
      <p:pic>
        <p:nvPicPr>
          <p:cNvPr id="4" name="Imagen 3"/>
          <p:cNvPicPr>
            <a:picLocks noChangeAspect="1"/>
          </p:cNvPicPr>
          <p:nvPr/>
        </p:nvPicPr>
        <p:blipFill>
          <a:blip r:embed="rId2"/>
          <a:stretch>
            <a:fillRect/>
          </a:stretch>
        </p:blipFill>
        <p:spPr>
          <a:xfrm>
            <a:off x="647019" y="1690688"/>
            <a:ext cx="2124075" cy="1428750"/>
          </a:xfrm>
          <a:prstGeom prst="rect">
            <a:avLst/>
          </a:prstGeom>
        </p:spPr>
      </p:pic>
      <p:pic>
        <p:nvPicPr>
          <p:cNvPr id="5" name="Imagen 4"/>
          <p:cNvPicPr>
            <a:picLocks noChangeAspect="1"/>
          </p:cNvPicPr>
          <p:nvPr/>
        </p:nvPicPr>
        <p:blipFill>
          <a:blip r:embed="rId3"/>
          <a:stretch>
            <a:fillRect/>
          </a:stretch>
        </p:blipFill>
        <p:spPr>
          <a:xfrm>
            <a:off x="3962400" y="1690688"/>
            <a:ext cx="1952625" cy="1485900"/>
          </a:xfrm>
          <a:prstGeom prst="rect">
            <a:avLst/>
          </a:prstGeom>
        </p:spPr>
      </p:pic>
      <p:pic>
        <p:nvPicPr>
          <p:cNvPr id="6" name="Imagen 5"/>
          <p:cNvPicPr>
            <a:picLocks noChangeAspect="1"/>
          </p:cNvPicPr>
          <p:nvPr/>
        </p:nvPicPr>
        <p:blipFill>
          <a:blip r:embed="rId4"/>
          <a:stretch>
            <a:fillRect/>
          </a:stretch>
        </p:blipFill>
        <p:spPr>
          <a:xfrm>
            <a:off x="6685189" y="1745108"/>
            <a:ext cx="1971675" cy="1428750"/>
          </a:xfrm>
          <a:prstGeom prst="rect">
            <a:avLst/>
          </a:prstGeom>
        </p:spPr>
      </p:pic>
      <p:cxnSp>
        <p:nvCxnSpPr>
          <p:cNvPr id="8" name="Conector recto de flecha 7"/>
          <p:cNvCxnSpPr/>
          <p:nvPr/>
        </p:nvCxnSpPr>
        <p:spPr>
          <a:xfrm>
            <a:off x="1709056"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990600" y="3918857"/>
            <a:ext cx="1426029" cy="369332"/>
          </a:xfrm>
          <a:prstGeom prst="rect">
            <a:avLst/>
          </a:prstGeom>
          <a:noFill/>
        </p:spPr>
        <p:txBody>
          <a:bodyPr wrap="square" rtlCol="0">
            <a:spAutoFit/>
          </a:bodyPr>
          <a:lstStyle/>
          <a:p>
            <a:r>
              <a:rPr lang="en-GB" dirty="0" smtClean="0"/>
              <a:t>Background</a:t>
            </a:r>
            <a:endParaRPr lang="en-GB" dirty="0"/>
          </a:p>
        </p:txBody>
      </p:sp>
      <p:sp>
        <p:nvSpPr>
          <p:cNvPr id="10" name="CuadroTexto 9"/>
          <p:cNvSpPr txBox="1"/>
          <p:nvPr/>
        </p:nvSpPr>
        <p:spPr>
          <a:xfrm>
            <a:off x="4084864" y="3918857"/>
            <a:ext cx="1426029" cy="369332"/>
          </a:xfrm>
          <a:prstGeom prst="rect">
            <a:avLst/>
          </a:prstGeom>
          <a:noFill/>
        </p:spPr>
        <p:txBody>
          <a:bodyPr wrap="square" rtlCol="0">
            <a:spAutoFit/>
          </a:bodyPr>
          <a:lstStyle/>
          <a:p>
            <a:r>
              <a:rPr lang="en-GB" dirty="0" smtClean="0"/>
              <a:t>Border</a:t>
            </a:r>
            <a:endParaRPr lang="en-GB" dirty="0"/>
          </a:p>
        </p:txBody>
      </p:sp>
      <p:cxnSp>
        <p:nvCxnSpPr>
          <p:cNvPr id="11" name="Conector recto de flecha 10"/>
          <p:cNvCxnSpPr/>
          <p:nvPr/>
        </p:nvCxnSpPr>
        <p:spPr>
          <a:xfrm>
            <a:off x="4720997"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7095445" y="3944702"/>
            <a:ext cx="1426029" cy="646331"/>
          </a:xfrm>
          <a:prstGeom prst="rect">
            <a:avLst/>
          </a:prstGeom>
          <a:noFill/>
        </p:spPr>
        <p:txBody>
          <a:bodyPr wrap="square" rtlCol="0">
            <a:spAutoFit/>
          </a:bodyPr>
          <a:lstStyle/>
          <a:p>
            <a:r>
              <a:rPr lang="en-GB" dirty="0" smtClean="0"/>
              <a:t>Background image</a:t>
            </a:r>
            <a:endParaRPr lang="en-GB" dirty="0"/>
          </a:p>
        </p:txBody>
      </p:sp>
      <p:cxnSp>
        <p:nvCxnSpPr>
          <p:cNvPr id="13" name="Conector recto de flecha 12"/>
          <p:cNvCxnSpPr/>
          <p:nvPr/>
        </p:nvCxnSpPr>
        <p:spPr>
          <a:xfrm>
            <a:off x="7731578" y="3422188"/>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321809" y="4728474"/>
            <a:ext cx="2715305" cy="1815882"/>
          </a:xfrm>
          <a:prstGeom prst="rect">
            <a:avLst/>
          </a:prstGeom>
        </p:spPr>
        <p:txBody>
          <a:bodyPr wrap="square">
            <a:spAutoFit/>
          </a:bodyPr>
          <a:lstStyle/>
          <a:p>
            <a:r>
              <a:rPr lang="es-CO" sz="1400" dirty="0">
                <a:solidFill>
                  <a:srgbClr val="A52A2A"/>
                </a:solidFill>
                <a:latin typeface="Consolas" panose="020B0609020204030204" pitchFamily="49" charset="0"/>
              </a:rPr>
              <a:t>#rcorners1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r>
              <a:rPr lang="es-CO" sz="1400" dirty="0"/>
              <a:t/>
            </a:r>
            <a:br>
              <a:rPr lang="es-CO" sz="1400" dirty="0"/>
            </a:br>
            <a:endParaRPr lang="en-GB" sz="1400" dirty="0"/>
          </a:p>
        </p:txBody>
      </p:sp>
      <p:sp>
        <p:nvSpPr>
          <p:cNvPr id="15" name="Rectángulo 14"/>
          <p:cNvSpPr/>
          <p:nvPr/>
        </p:nvSpPr>
        <p:spPr>
          <a:xfrm>
            <a:off x="3294969" y="4728474"/>
            <a:ext cx="3287486" cy="1600438"/>
          </a:xfrm>
          <a:prstGeom prst="rect">
            <a:avLst/>
          </a:prstGeom>
        </p:spPr>
        <p:txBody>
          <a:bodyPr wrap="square">
            <a:spAutoFit/>
          </a:bodyPr>
          <a:lstStyle/>
          <a:p>
            <a:r>
              <a:rPr lang="es-CO" sz="1400" dirty="0">
                <a:solidFill>
                  <a:srgbClr val="A52A2A"/>
                </a:solidFill>
                <a:latin typeface="Consolas" panose="020B0609020204030204" pitchFamily="49" charset="0"/>
              </a:rPr>
              <a:t>#rcorners2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2px </a:t>
            </a:r>
            <a:r>
              <a:rPr lang="es-CO" sz="1400" dirty="0" err="1">
                <a:solidFill>
                  <a:srgbClr val="0000CD"/>
                </a:solidFill>
                <a:latin typeface="Consolas" panose="020B0609020204030204" pitchFamily="49" charset="0"/>
              </a:rPr>
              <a:t>solid</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6685189" y="4754319"/>
            <a:ext cx="3209244" cy="1754326"/>
          </a:xfrm>
          <a:prstGeom prst="rect">
            <a:avLst/>
          </a:prstGeom>
        </p:spPr>
        <p:txBody>
          <a:bodyPr wrap="square">
            <a:spAutoFit/>
          </a:bodyPr>
          <a:lstStyle/>
          <a:p>
            <a:r>
              <a:rPr lang="es-CO" sz="1200" dirty="0">
                <a:solidFill>
                  <a:srgbClr val="A52A2A"/>
                </a:solidFill>
                <a:latin typeface="Consolas" panose="020B0609020204030204" pitchFamily="49" charset="0"/>
              </a:rPr>
              <a:t>#rcorners3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border-radius</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(paper.gif);</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-position:</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 top;</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background-repeat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repeat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padding</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width</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200px;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height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150px;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7" name="Rectángulo 16"/>
          <p:cNvSpPr/>
          <p:nvPr/>
        </p:nvSpPr>
        <p:spPr>
          <a:xfrm>
            <a:off x="586727" y="6424025"/>
            <a:ext cx="2708242" cy="369332"/>
          </a:xfrm>
          <a:prstGeom prst="rect">
            <a:avLst/>
          </a:prstGeom>
        </p:spPr>
        <p:txBody>
          <a:bodyPr wrap="none">
            <a:spAutoFit/>
          </a:bodyPr>
          <a:lstStyle/>
          <a:p>
            <a:r>
              <a:rPr lang="es-CO" dirty="0" err="1">
                <a:solidFill>
                  <a:srgbClr val="333333"/>
                </a:solidFill>
                <a:latin typeface="Verdana" panose="020B0604030504040204" pitchFamily="34" charset="0"/>
              </a:rPr>
              <a:t>border</a:t>
            </a:r>
            <a:r>
              <a:rPr lang="es-CO" dirty="0">
                <a:solidFill>
                  <a:srgbClr val="333333"/>
                </a:solidFill>
                <a:latin typeface="Verdana" panose="020B0604030504040204" pitchFamily="34" charset="0"/>
              </a:rPr>
              <a:t>-top-</a:t>
            </a:r>
            <a:r>
              <a:rPr lang="es-CO" dirty="0" err="1">
                <a:solidFill>
                  <a:srgbClr val="333333"/>
                </a:solidFill>
                <a:latin typeface="Verdana" panose="020B0604030504040204" pitchFamily="34" charset="0"/>
              </a:rPr>
              <a:t>left</a:t>
            </a:r>
            <a:r>
              <a:rPr lang="es-CO" dirty="0">
                <a:solidFill>
                  <a:srgbClr val="333333"/>
                </a:solidFill>
                <a:latin typeface="Verdana" panose="020B0604030504040204" pitchFamily="34" charset="0"/>
              </a:rPr>
              <a:t>-</a:t>
            </a:r>
            <a:r>
              <a:rPr lang="es-CO" dirty="0" err="1">
                <a:solidFill>
                  <a:srgbClr val="333333"/>
                </a:solidFill>
                <a:latin typeface="Verdana" panose="020B0604030504040204" pitchFamily="34" charset="0"/>
              </a:rPr>
              <a:t>radius</a:t>
            </a:r>
            <a:endParaRPr lang="en-GB" dirty="0"/>
          </a:p>
        </p:txBody>
      </p:sp>
      <p:pic>
        <p:nvPicPr>
          <p:cNvPr id="18" name="Imagen 17"/>
          <p:cNvPicPr>
            <a:picLocks noChangeAspect="1"/>
          </p:cNvPicPr>
          <p:nvPr/>
        </p:nvPicPr>
        <p:blipFill>
          <a:blip r:embed="rId5"/>
          <a:stretch>
            <a:fillRect/>
          </a:stretch>
        </p:blipFill>
        <p:spPr>
          <a:xfrm>
            <a:off x="9305245" y="1719263"/>
            <a:ext cx="2886755" cy="1240235"/>
          </a:xfrm>
          <a:prstGeom prst="rect">
            <a:avLst/>
          </a:prstGeom>
        </p:spPr>
      </p:pic>
    </p:spTree>
    <p:extLst>
      <p:ext uri="{BB962C8B-B14F-4D97-AF65-F5344CB8AC3E}">
        <p14:creationId xmlns:p14="http://schemas.microsoft.com/office/powerpoint/2010/main" val="1576289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Background image</a:t>
            </a:r>
            <a:endParaRPr lang="en-GB" dirty="0"/>
          </a:p>
        </p:txBody>
      </p:sp>
      <p:sp>
        <p:nvSpPr>
          <p:cNvPr id="3" name="Marcador de contenido 2"/>
          <p:cNvSpPr>
            <a:spLocks noGrp="1"/>
          </p:cNvSpPr>
          <p:nvPr>
            <p:ph idx="1"/>
          </p:nvPr>
        </p:nvSpPr>
        <p:spPr/>
        <p:txBody>
          <a:bodyPr/>
          <a:lstStyle/>
          <a:p>
            <a:r>
              <a:rPr lang="en-GB" dirty="0"/>
              <a:t>http://www.w3schools.com/css/css3_backgrounds.asp</a:t>
            </a:r>
          </a:p>
        </p:txBody>
      </p:sp>
    </p:spTree>
    <p:extLst>
      <p:ext uri="{BB962C8B-B14F-4D97-AF65-F5344CB8AC3E}">
        <p14:creationId xmlns:p14="http://schemas.microsoft.com/office/powerpoint/2010/main" val="4014805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Gradients </a:t>
            </a:r>
            <a:endParaRPr lang="en-GB" dirty="0"/>
          </a:p>
        </p:txBody>
      </p:sp>
      <p:sp>
        <p:nvSpPr>
          <p:cNvPr id="3" name="Marcador de contenido 2"/>
          <p:cNvSpPr>
            <a:spLocks noGrp="1"/>
          </p:cNvSpPr>
          <p:nvPr>
            <p:ph idx="1"/>
          </p:nvPr>
        </p:nvSpPr>
        <p:spPr/>
        <p:txBody>
          <a:bodyPr/>
          <a:lstStyle/>
          <a:p>
            <a:r>
              <a:rPr lang="en-GB" dirty="0" smtClean="0"/>
              <a:t>To go from one colour to the other</a:t>
            </a:r>
            <a:endParaRPr lang="en-GB" dirty="0"/>
          </a:p>
        </p:txBody>
      </p:sp>
      <p:pic>
        <p:nvPicPr>
          <p:cNvPr id="4" name="Imagen 3"/>
          <p:cNvPicPr>
            <a:picLocks noChangeAspect="1"/>
          </p:cNvPicPr>
          <p:nvPr/>
        </p:nvPicPr>
        <p:blipFill>
          <a:blip r:embed="rId2"/>
          <a:stretch>
            <a:fillRect/>
          </a:stretch>
        </p:blipFill>
        <p:spPr>
          <a:xfrm>
            <a:off x="1125310" y="2409144"/>
            <a:ext cx="1733550" cy="581025"/>
          </a:xfrm>
          <a:prstGeom prst="rect">
            <a:avLst/>
          </a:prstGeom>
        </p:spPr>
      </p:pic>
      <p:sp>
        <p:nvSpPr>
          <p:cNvPr id="5" name="Rectángulo 4"/>
          <p:cNvSpPr/>
          <p:nvPr/>
        </p:nvSpPr>
        <p:spPr>
          <a:xfrm>
            <a:off x="1125309" y="3354963"/>
            <a:ext cx="9891034" cy="369332"/>
          </a:xfrm>
          <a:prstGeom prst="rect">
            <a:avLst/>
          </a:prstGeom>
        </p:spPr>
        <p:txBody>
          <a:bodyPr wrap="square">
            <a:spAutoFit/>
          </a:bodyPr>
          <a:lstStyle/>
          <a:p>
            <a:r>
              <a:rPr lang="es-CO" dirty="0" err="1">
                <a:solidFill>
                  <a:srgbClr val="444444"/>
                </a:solidFill>
                <a:latin typeface="Consolas" panose="020B0609020204030204" pitchFamily="49" charset="0"/>
              </a:rPr>
              <a:t>background</a:t>
            </a:r>
            <a:r>
              <a:rPr lang="es-CO" dirty="0">
                <a:solidFill>
                  <a:srgbClr val="444444"/>
                </a:solidFill>
                <a:latin typeface="Consolas" panose="020B0609020204030204" pitchFamily="49" charset="0"/>
              </a:rPr>
              <a:t>: linear-</a:t>
            </a:r>
            <a:r>
              <a:rPr lang="es-CO" dirty="0" err="1">
                <a:solidFill>
                  <a:srgbClr val="444444"/>
                </a:solidFill>
                <a:latin typeface="Consolas" panose="020B0609020204030204" pitchFamily="49" charset="0"/>
              </a:rPr>
              <a:t>gradient</a:t>
            </a:r>
            <a:r>
              <a:rPr lang="es-CO" dirty="0">
                <a:solidFill>
                  <a:srgbClr val="444444"/>
                </a:solidFill>
                <a:latin typeface="Consolas" panose="020B0609020204030204" pitchFamily="49" charset="0"/>
              </a:rPr>
              <a:t>(</a:t>
            </a:r>
            <a:r>
              <a:rPr lang="es-CO" i="1" dirty="0" err="1">
                <a:solidFill>
                  <a:srgbClr val="444444"/>
                </a:solidFill>
                <a:latin typeface="Consolas" panose="020B0609020204030204" pitchFamily="49" charset="0"/>
              </a:rPr>
              <a:t>direction</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color-stop1</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color-stop2, ...</a:t>
            </a:r>
            <a:r>
              <a:rPr lang="es-CO" dirty="0">
                <a:solidFill>
                  <a:srgbClr val="444444"/>
                </a:solidFill>
                <a:latin typeface="Consolas" panose="020B0609020204030204" pitchFamily="49" charset="0"/>
              </a:rPr>
              <a:t>);</a:t>
            </a:r>
            <a:endParaRPr lang="en-GB" dirty="0"/>
          </a:p>
        </p:txBody>
      </p:sp>
      <p:sp>
        <p:nvSpPr>
          <p:cNvPr id="6" name="Rectángulo 5"/>
          <p:cNvSpPr/>
          <p:nvPr/>
        </p:nvSpPr>
        <p:spPr>
          <a:xfrm>
            <a:off x="838200" y="4376470"/>
            <a:ext cx="10069287" cy="1754326"/>
          </a:xfrm>
          <a:prstGeom prst="rect">
            <a:avLst/>
          </a:prstGeom>
        </p:spPr>
        <p:txBody>
          <a:bodyPr wrap="square">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grad</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webkit</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Safari 5.1 to 6.0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-o-linear-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Opera 11.1 to 12.0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moz</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Firefox 3.6 to 15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Standard </a:t>
            </a:r>
            <a:r>
              <a:rPr lang="es-CO" dirty="0" err="1">
                <a:solidFill>
                  <a:srgbClr val="008000"/>
                </a:solidFill>
                <a:latin typeface="Consolas" panose="020B0609020204030204" pitchFamily="49" charset="0"/>
              </a:rPr>
              <a:t>syntax</a:t>
            </a:r>
            <a:r>
              <a:rPr lang="es-CO" dirty="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19096997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Shadows </a:t>
            </a:r>
            <a:endParaRPr lang="en-GB" dirty="0"/>
          </a:p>
        </p:txBody>
      </p:sp>
      <p:sp>
        <p:nvSpPr>
          <p:cNvPr id="4" name="Rectángulo 3"/>
          <p:cNvSpPr/>
          <p:nvPr/>
        </p:nvSpPr>
        <p:spPr>
          <a:xfrm>
            <a:off x="6781800" y="4240963"/>
            <a:ext cx="6096000" cy="923330"/>
          </a:xfrm>
          <a:prstGeom prst="rect">
            <a:avLst/>
          </a:prstGeom>
        </p:spPr>
        <p:txBody>
          <a:bodyPr>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box-</a:t>
            </a:r>
            <a:r>
              <a:rPr lang="es-CO" dirty="0" err="1">
                <a:solidFill>
                  <a:srgbClr val="FF0000"/>
                </a:solidFill>
                <a:latin typeface="Consolas" panose="020B0609020204030204" pitchFamily="49" charset="0"/>
              </a:rPr>
              <a:t>shadow</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 </a:t>
            </a:r>
            <a:r>
              <a:rPr lang="es-CO" dirty="0" err="1">
                <a:solidFill>
                  <a:srgbClr val="0000CD"/>
                </a:solidFill>
                <a:latin typeface="Consolas" panose="020B0609020204030204" pitchFamily="49" charset="0"/>
              </a:rPr>
              <a:t>10px</a:t>
            </a:r>
            <a:r>
              <a:rPr lang="es-CO" dirty="0">
                <a:solidFill>
                  <a:srgbClr val="0000CD"/>
                </a:solidFill>
                <a:latin typeface="Consolas" panose="020B0609020204030204" pitchFamily="49" charset="0"/>
              </a:rPr>
              <a:t> grey;</a:t>
            </a:r>
            <a:r>
              <a:rPr lang="es-CO" dirty="0"/>
              <a:t/>
            </a:r>
            <a:br>
              <a:rPr lang="es-CO" dirty="0"/>
            </a:br>
            <a:r>
              <a:rPr lang="es-CO" dirty="0">
                <a:solidFill>
                  <a:srgbClr val="000000"/>
                </a:solidFill>
                <a:latin typeface="Consolas" panose="020B0609020204030204" pitchFamily="49" charset="0"/>
              </a:rPr>
              <a:t>}</a:t>
            </a:r>
            <a:endParaRPr lang="en-GB" dirty="0"/>
          </a:p>
        </p:txBody>
      </p:sp>
      <p:pic>
        <p:nvPicPr>
          <p:cNvPr id="5" name="Imagen 4"/>
          <p:cNvPicPr>
            <a:picLocks noChangeAspect="1"/>
          </p:cNvPicPr>
          <p:nvPr/>
        </p:nvPicPr>
        <p:blipFill>
          <a:blip r:embed="rId2"/>
          <a:stretch>
            <a:fillRect/>
          </a:stretch>
        </p:blipFill>
        <p:spPr>
          <a:xfrm>
            <a:off x="7263492" y="2631621"/>
            <a:ext cx="2781300" cy="1028700"/>
          </a:xfrm>
          <a:prstGeom prst="rect">
            <a:avLst/>
          </a:prstGeom>
        </p:spPr>
      </p:pic>
      <p:pic>
        <p:nvPicPr>
          <p:cNvPr id="6" name="Imagen 5"/>
          <p:cNvPicPr>
            <a:picLocks noChangeAspect="1"/>
          </p:cNvPicPr>
          <p:nvPr/>
        </p:nvPicPr>
        <p:blipFill>
          <a:blip r:embed="rId3"/>
          <a:stretch>
            <a:fillRect/>
          </a:stretch>
        </p:blipFill>
        <p:spPr>
          <a:xfrm>
            <a:off x="2006373" y="2955471"/>
            <a:ext cx="2409825" cy="381000"/>
          </a:xfrm>
          <a:prstGeom prst="rect">
            <a:avLst/>
          </a:prstGeom>
        </p:spPr>
      </p:pic>
      <p:sp>
        <p:nvSpPr>
          <p:cNvPr id="7" name="Rectángulo 6"/>
          <p:cNvSpPr/>
          <p:nvPr/>
        </p:nvSpPr>
        <p:spPr>
          <a:xfrm>
            <a:off x="1368198" y="4139589"/>
            <a:ext cx="6096000" cy="923330"/>
          </a:xfrm>
          <a:prstGeom prst="rect">
            <a:avLst/>
          </a:prstGeom>
        </p:spPr>
        <p:txBody>
          <a:bodyPr>
            <a:spAutoFit/>
          </a:bodyPr>
          <a:lstStyle/>
          <a:p>
            <a:r>
              <a:rPr lang="en-US" dirty="0">
                <a:solidFill>
                  <a:srgbClr val="A52A2A"/>
                </a:solidFill>
                <a:latin typeface="Consolas" panose="020B0609020204030204" pitchFamily="49" charset="0"/>
              </a:rPr>
              <a:t>h1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text-shadow:</a:t>
            </a:r>
            <a:r>
              <a:rPr lang="en-US" dirty="0">
                <a:solidFill>
                  <a:srgbClr val="0000CD"/>
                </a:solidFill>
                <a:latin typeface="Consolas" panose="020B0609020204030204" pitchFamily="49" charset="0"/>
              </a:rPr>
              <a:t> 0 0 3px #FF0000;</a:t>
            </a:r>
            <a:r>
              <a:rPr lang="en-US" dirty="0"/>
              <a:t/>
            </a:r>
            <a:br>
              <a:rPr lang="en-US" dirty="0"/>
            </a:br>
            <a:r>
              <a:rPr lang="en-US"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28237937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Some other text options </a:t>
            </a:r>
            <a:endParaRPr lang="en-GB" dirty="0"/>
          </a:p>
        </p:txBody>
      </p:sp>
      <p:sp>
        <p:nvSpPr>
          <p:cNvPr id="4" name="Rectángulo 3"/>
          <p:cNvSpPr/>
          <p:nvPr/>
        </p:nvSpPr>
        <p:spPr>
          <a:xfrm>
            <a:off x="979714" y="2407307"/>
            <a:ext cx="2090057" cy="923330"/>
          </a:xfrm>
          <a:prstGeom prst="rect">
            <a:avLst/>
          </a:prstGeom>
        </p:spPr>
        <p:txBody>
          <a:bodyPr wrap="square">
            <a:spAutoFit/>
          </a:bodyPr>
          <a:lstStyle/>
          <a:p>
            <a:pPr>
              <a:buFont typeface="Arial" panose="020B0604020202020204" pitchFamily="34" charset="0"/>
              <a:buChar char="•"/>
            </a:pPr>
            <a:r>
              <a:rPr lang="es-CO" dirty="0" err="1">
                <a:solidFill>
                  <a:srgbClr val="333333"/>
                </a:solidFill>
                <a:latin typeface="Verdana" panose="020B0604030504040204" pitchFamily="34" charset="0"/>
              </a:rPr>
              <a:t>text-overflow</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6" name="Imagen 5"/>
          <p:cNvPicPr>
            <a:picLocks noChangeAspect="1"/>
          </p:cNvPicPr>
          <p:nvPr/>
        </p:nvPicPr>
        <p:blipFill>
          <a:blip r:embed="rId2"/>
          <a:stretch>
            <a:fillRect/>
          </a:stretch>
        </p:blipFill>
        <p:spPr>
          <a:xfrm>
            <a:off x="3767818" y="3013778"/>
            <a:ext cx="1504950" cy="1552575"/>
          </a:xfrm>
          <a:prstGeom prst="rect">
            <a:avLst/>
          </a:prstGeom>
        </p:spPr>
      </p:pic>
      <p:sp>
        <p:nvSpPr>
          <p:cNvPr id="7" name="Rectángulo 6"/>
          <p:cNvSpPr/>
          <p:nvPr/>
        </p:nvSpPr>
        <p:spPr>
          <a:xfrm>
            <a:off x="3646714" y="2407307"/>
            <a:ext cx="2090057" cy="923330"/>
          </a:xfrm>
          <a:prstGeom prst="rect">
            <a:avLst/>
          </a:prstGeom>
        </p:spPr>
        <p:txBody>
          <a:bodyPr wrap="square">
            <a:spAutoFit/>
          </a:bodyPr>
          <a:lstStyle/>
          <a:p>
            <a:pPr>
              <a:buFont typeface="Arial" panose="020B0604020202020204" pitchFamily="34" charset="0"/>
              <a:buChar char="•"/>
            </a:pPr>
            <a:r>
              <a:rPr lang="es-CO" dirty="0" err="1" smtClean="0">
                <a:solidFill>
                  <a:srgbClr val="333333"/>
                </a:solidFill>
                <a:latin typeface="Verdana" panose="020B0604030504040204" pitchFamily="34" charset="0"/>
              </a:rPr>
              <a:t>word-wrap</a:t>
            </a:r>
            <a:endParaRPr lang="es-CO" dirty="0">
              <a:solidFill>
                <a:srgbClr val="333333"/>
              </a:solidFill>
              <a:latin typeface="Verdana" panose="020B0604030504040204" pitchFamily="34" charset="0"/>
            </a:endParaRPr>
          </a:p>
          <a:p>
            <a:r>
              <a:rPr lang="es-CO" dirty="0"/>
              <a:t/>
            </a:r>
            <a:br>
              <a:rPr lang="es-CO" dirty="0"/>
            </a:br>
            <a:endParaRPr lang="en-GB" dirty="0"/>
          </a:p>
        </p:txBody>
      </p:sp>
      <p:sp>
        <p:nvSpPr>
          <p:cNvPr id="8" name="Rectángulo 7"/>
          <p:cNvSpPr/>
          <p:nvPr/>
        </p:nvSpPr>
        <p:spPr>
          <a:xfrm>
            <a:off x="6313714" y="2407307"/>
            <a:ext cx="2090057" cy="923330"/>
          </a:xfrm>
          <a:prstGeom prst="rect">
            <a:avLst/>
          </a:prstGeom>
        </p:spPr>
        <p:txBody>
          <a:bodyPr wrap="square">
            <a:spAutoFit/>
          </a:bodyPr>
          <a:lstStyle/>
          <a:p>
            <a:r>
              <a:rPr lang="es-CO" dirty="0" err="1" smtClean="0">
                <a:solidFill>
                  <a:srgbClr val="333333"/>
                </a:solidFill>
                <a:latin typeface="Verdana" panose="020B0604030504040204" pitchFamily="34" charset="0"/>
              </a:rPr>
              <a:t>word</a:t>
            </a:r>
            <a:r>
              <a:rPr lang="es-CO" dirty="0" smtClean="0">
                <a:solidFill>
                  <a:srgbClr val="333333"/>
                </a:solidFill>
                <a:latin typeface="Verdana" panose="020B0604030504040204" pitchFamily="34" charset="0"/>
              </a:rPr>
              <a:t>-break</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9" name="Imagen 8"/>
          <p:cNvPicPr>
            <a:picLocks noChangeAspect="1"/>
          </p:cNvPicPr>
          <p:nvPr/>
        </p:nvPicPr>
        <p:blipFill>
          <a:blip r:embed="rId3"/>
          <a:stretch>
            <a:fillRect/>
          </a:stretch>
        </p:blipFill>
        <p:spPr>
          <a:xfrm>
            <a:off x="1070882" y="3206812"/>
            <a:ext cx="1733550" cy="247650"/>
          </a:xfrm>
          <a:prstGeom prst="rect">
            <a:avLst/>
          </a:prstGeom>
        </p:spPr>
      </p:pic>
      <p:pic>
        <p:nvPicPr>
          <p:cNvPr id="10" name="Imagen 9"/>
          <p:cNvPicPr>
            <a:picLocks noChangeAspect="1"/>
          </p:cNvPicPr>
          <p:nvPr/>
        </p:nvPicPr>
        <p:blipFill>
          <a:blip r:embed="rId4"/>
          <a:stretch>
            <a:fillRect/>
          </a:stretch>
        </p:blipFill>
        <p:spPr>
          <a:xfrm>
            <a:off x="6392636" y="3028081"/>
            <a:ext cx="1276350" cy="1019175"/>
          </a:xfrm>
          <a:prstGeom prst="rect">
            <a:avLst/>
          </a:prstGeom>
        </p:spPr>
      </p:pic>
    </p:spTree>
    <p:extLst>
      <p:ext uri="{BB962C8B-B14F-4D97-AF65-F5344CB8AC3E}">
        <p14:creationId xmlns:p14="http://schemas.microsoft.com/office/powerpoint/2010/main" val="361292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Put different fonts</a:t>
            </a:r>
            <a:endParaRPr lang="en-GB" dirty="0"/>
          </a:p>
        </p:txBody>
      </p:sp>
      <p:sp>
        <p:nvSpPr>
          <p:cNvPr id="4" name="Rectángulo 3"/>
          <p:cNvSpPr/>
          <p:nvPr/>
        </p:nvSpPr>
        <p:spPr>
          <a:xfrm>
            <a:off x="838200" y="2078895"/>
            <a:ext cx="6096000" cy="2308324"/>
          </a:xfrm>
          <a:prstGeom prst="rect">
            <a:avLst/>
          </a:prstGeom>
        </p:spPr>
        <p:txBody>
          <a:bodyPr>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font-face</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sansation_light.woff</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695084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Animaitons</a:t>
            </a:r>
            <a:r>
              <a:rPr lang="en-GB" dirty="0" smtClean="0"/>
              <a:t> on </a:t>
            </a:r>
            <a:r>
              <a:rPr lang="en-GB" dirty="0" err="1" smtClean="0"/>
              <a:t>css</a:t>
            </a:r>
            <a:endParaRPr lang="en-GB" dirty="0"/>
          </a:p>
        </p:txBody>
      </p:sp>
      <p:sp>
        <p:nvSpPr>
          <p:cNvPr id="3" name="Marcador de contenido 2"/>
          <p:cNvSpPr>
            <a:spLocks noGrp="1"/>
          </p:cNvSpPr>
          <p:nvPr>
            <p:ph idx="1"/>
          </p:nvPr>
        </p:nvSpPr>
        <p:spPr/>
        <p:txBody>
          <a:bodyPr/>
          <a:lstStyle/>
          <a:p>
            <a:r>
              <a:rPr lang="en-GB" dirty="0" smtClean="0"/>
              <a:t>Go to the w3s </a:t>
            </a:r>
          </a:p>
          <a:p>
            <a:r>
              <a:rPr lang="en-GB" dirty="0" smtClean="0"/>
              <a:t>And open the examples</a:t>
            </a:r>
            <a:endParaRPr lang="en-GB" dirty="0"/>
          </a:p>
        </p:txBody>
      </p:sp>
      <p:sp>
        <p:nvSpPr>
          <p:cNvPr id="4" name="Rectángulo 3"/>
          <p:cNvSpPr/>
          <p:nvPr/>
        </p:nvSpPr>
        <p:spPr>
          <a:xfrm>
            <a:off x="715937" y="3309648"/>
            <a:ext cx="5380063" cy="369332"/>
          </a:xfrm>
          <a:prstGeom prst="rect">
            <a:avLst/>
          </a:prstGeom>
        </p:spPr>
        <p:txBody>
          <a:bodyPr wrap="none">
            <a:spAutoFit/>
          </a:bodyPr>
          <a:lstStyle/>
          <a:p>
            <a:r>
              <a:rPr lang="en-GB" dirty="0"/>
              <a:t>http://www.w3schools.com/css/css3_2dtransforms.asp</a:t>
            </a:r>
          </a:p>
        </p:txBody>
      </p:sp>
      <p:sp>
        <p:nvSpPr>
          <p:cNvPr id="5" name="Rectángulo 4"/>
          <p:cNvSpPr/>
          <p:nvPr/>
        </p:nvSpPr>
        <p:spPr>
          <a:xfrm>
            <a:off x="715937" y="3777342"/>
            <a:ext cx="5168466" cy="369332"/>
          </a:xfrm>
          <a:prstGeom prst="rect">
            <a:avLst/>
          </a:prstGeom>
        </p:spPr>
        <p:txBody>
          <a:bodyPr wrap="none">
            <a:spAutoFit/>
          </a:bodyPr>
          <a:lstStyle/>
          <a:p>
            <a:r>
              <a:rPr lang="en-GB" dirty="0"/>
              <a:t>http://www.w3schools.com/css/css3_animations.asp</a:t>
            </a:r>
          </a:p>
        </p:txBody>
      </p:sp>
    </p:spTree>
    <p:extLst>
      <p:ext uri="{BB962C8B-B14F-4D97-AF65-F5344CB8AC3E}">
        <p14:creationId xmlns:p14="http://schemas.microsoft.com/office/powerpoint/2010/main" val="4228025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Dom</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1809375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110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r>
              <a:rPr lang="en-GB" dirty="0" smtClean="0"/>
              <a:t> course </a:t>
            </a:r>
            <a:endParaRPr lang="en-GB" dirty="0"/>
          </a:p>
        </p:txBody>
      </p:sp>
      <p:sp>
        <p:nvSpPr>
          <p:cNvPr id="4" name="Rectángulo 3"/>
          <p:cNvSpPr/>
          <p:nvPr/>
        </p:nvSpPr>
        <p:spPr>
          <a:xfrm>
            <a:off x="5790340" y="5826534"/>
            <a:ext cx="3810274" cy="369332"/>
          </a:xfrm>
          <a:prstGeom prst="rect">
            <a:avLst/>
          </a:prstGeom>
        </p:spPr>
        <p:txBody>
          <a:bodyPr wrap="none">
            <a:spAutoFit/>
          </a:bodyPr>
          <a:lstStyle/>
          <a:p>
            <a:r>
              <a:rPr lang="en-GB" dirty="0"/>
              <a:t>http://rogerdudler.github.io/git-guide/</a:t>
            </a:r>
          </a:p>
        </p:txBody>
      </p:sp>
      <p:sp>
        <p:nvSpPr>
          <p:cNvPr id="5" name="CuadroTexto 4"/>
          <p:cNvSpPr txBox="1"/>
          <p:nvPr/>
        </p:nvSpPr>
        <p:spPr>
          <a:xfrm>
            <a:off x="468922" y="1652619"/>
            <a:ext cx="5697416" cy="369332"/>
          </a:xfrm>
          <a:prstGeom prst="rect">
            <a:avLst/>
          </a:prstGeom>
          <a:noFill/>
        </p:spPr>
        <p:txBody>
          <a:bodyPr wrap="square" rtlCol="0">
            <a:spAutoFit/>
          </a:bodyPr>
          <a:lstStyle/>
          <a:p>
            <a:r>
              <a:rPr lang="en-GB" dirty="0" smtClean="0"/>
              <a:t>Install and open git bash – this is a </a:t>
            </a:r>
            <a:r>
              <a:rPr lang="en-GB" dirty="0" err="1" smtClean="0"/>
              <a:t>linux</a:t>
            </a:r>
            <a:r>
              <a:rPr lang="en-GB" dirty="0" smtClean="0"/>
              <a:t> </a:t>
            </a:r>
            <a:r>
              <a:rPr lang="en-GB" dirty="0" err="1" smtClean="0"/>
              <a:t>mashine</a:t>
            </a:r>
            <a:r>
              <a:rPr lang="en-GB" dirty="0" smtClean="0"/>
              <a:t> </a:t>
            </a:r>
            <a:endParaRPr lang="en-GB" dirty="0"/>
          </a:p>
        </p:txBody>
      </p:sp>
      <p:sp>
        <p:nvSpPr>
          <p:cNvPr id="6" name="CuadroTexto 5"/>
          <p:cNvSpPr txBox="1"/>
          <p:nvPr/>
        </p:nvSpPr>
        <p:spPr>
          <a:xfrm>
            <a:off x="468922" y="2206617"/>
            <a:ext cx="5943601" cy="4247317"/>
          </a:xfrm>
          <a:prstGeom prst="rect">
            <a:avLst/>
          </a:prstGeom>
          <a:noFill/>
        </p:spPr>
        <p:txBody>
          <a:bodyPr wrap="square" rtlCol="0">
            <a:spAutoFit/>
          </a:bodyPr>
          <a:lstStyle/>
          <a:p>
            <a:r>
              <a:rPr lang="en-GB" dirty="0" smtClean="0"/>
              <a:t>Commands </a:t>
            </a:r>
          </a:p>
          <a:p>
            <a:r>
              <a:rPr lang="en-GB" dirty="0" err="1" smtClean="0"/>
              <a:t>Pwd</a:t>
            </a:r>
            <a:r>
              <a:rPr lang="en-GB" dirty="0" smtClean="0"/>
              <a:t> – to see position folder</a:t>
            </a:r>
          </a:p>
          <a:p>
            <a:r>
              <a:rPr lang="en-GB" dirty="0" smtClean="0"/>
              <a:t>Ls  = “list” to see the list of all the files in a folder</a:t>
            </a:r>
          </a:p>
          <a:p>
            <a:r>
              <a:rPr lang="en-GB" dirty="0" smtClean="0"/>
              <a:t>Ls – a includes the </a:t>
            </a:r>
            <a:r>
              <a:rPr lang="en-GB" dirty="0" err="1" smtClean="0"/>
              <a:t>hiddent</a:t>
            </a:r>
            <a:r>
              <a:rPr lang="en-GB" dirty="0" smtClean="0"/>
              <a:t> files</a:t>
            </a:r>
          </a:p>
          <a:p>
            <a:r>
              <a:rPr lang="en-GB" dirty="0" smtClean="0"/>
              <a:t>cd – to go to a new repository – example ( the space is important --  cd /c/</a:t>
            </a:r>
          </a:p>
          <a:p>
            <a:r>
              <a:rPr lang="en-GB" dirty="0" smtClean="0"/>
              <a:t>Cd users/ will send to the  folder users inside c</a:t>
            </a:r>
          </a:p>
          <a:p>
            <a:r>
              <a:rPr lang="en-GB" dirty="0" smtClean="0"/>
              <a:t>Clear – to clean the </a:t>
            </a:r>
            <a:r>
              <a:rPr lang="en-GB" dirty="0" err="1" smtClean="0"/>
              <a:t>linux</a:t>
            </a:r>
            <a:r>
              <a:rPr lang="en-GB" dirty="0" smtClean="0"/>
              <a:t> terminal</a:t>
            </a:r>
          </a:p>
          <a:p>
            <a:r>
              <a:rPr lang="en-GB" dirty="0" err="1" smtClean="0"/>
              <a:t>Mkdir</a:t>
            </a:r>
            <a:r>
              <a:rPr lang="en-GB" dirty="0" smtClean="0"/>
              <a:t> </a:t>
            </a:r>
            <a:r>
              <a:rPr lang="en-GB" dirty="0" err="1" smtClean="0"/>
              <a:t>nameofdirectory</a:t>
            </a:r>
            <a:r>
              <a:rPr lang="en-GB" dirty="0" smtClean="0"/>
              <a:t> – to make a new directory</a:t>
            </a:r>
          </a:p>
          <a:p>
            <a:r>
              <a:rPr lang="en-GB" dirty="0" err="1" smtClean="0"/>
              <a:t>rm</a:t>
            </a:r>
            <a:r>
              <a:rPr lang="en-GB" dirty="0" smtClean="0"/>
              <a:t> -r </a:t>
            </a:r>
            <a:r>
              <a:rPr lang="en-GB" dirty="0" err="1" smtClean="0"/>
              <a:t>directory_name</a:t>
            </a:r>
            <a:r>
              <a:rPr lang="en-GB" dirty="0" smtClean="0"/>
              <a:t>  - to remove a directory</a:t>
            </a:r>
          </a:p>
          <a:p>
            <a:r>
              <a:rPr lang="en-GB" dirty="0" smtClean="0"/>
              <a:t>Rm remove file – example </a:t>
            </a:r>
            <a:r>
              <a:rPr lang="en-GB" dirty="0" err="1" smtClean="0"/>
              <a:t>rm</a:t>
            </a:r>
            <a:r>
              <a:rPr lang="en-GB" dirty="0" smtClean="0"/>
              <a:t> test.txt</a:t>
            </a:r>
          </a:p>
          <a:p>
            <a:r>
              <a:rPr lang="en-GB" dirty="0" smtClean="0"/>
              <a:t>cd.. Is go up one level</a:t>
            </a:r>
          </a:p>
          <a:p>
            <a:r>
              <a:rPr lang="en-GB" dirty="0" smtClean="0"/>
              <a:t>Git = to make sure git is there</a:t>
            </a:r>
          </a:p>
          <a:p>
            <a:endParaRPr lang="en-GB" dirty="0"/>
          </a:p>
          <a:p>
            <a:r>
              <a:rPr lang="en-GB" dirty="0" smtClean="0"/>
              <a:t>Shift + q to exit a end in the terminal</a:t>
            </a:r>
            <a:endParaRPr lang="en-GB" dirty="0"/>
          </a:p>
        </p:txBody>
      </p:sp>
      <p:sp>
        <p:nvSpPr>
          <p:cNvPr id="7" name="CuadroTexto 6"/>
          <p:cNvSpPr txBox="1"/>
          <p:nvPr/>
        </p:nvSpPr>
        <p:spPr>
          <a:xfrm>
            <a:off x="5788269" y="636957"/>
            <a:ext cx="6403731" cy="5078313"/>
          </a:xfrm>
          <a:prstGeom prst="rect">
            <a:avLst/>
          </a:prstGeom>
          <a:noFill/>
        </p:spPr>
        <p:txBody>
          <a:bodyPr wrap="square" rtlCol="0">
            <a:spAutoFit/>
          </a:bodyPr>
          <a:lstStyle/>
          <a:p>
            <a:r>
              <a:rPr lang="en-GB" dirty="0" smtClean="0"/>
              <a:t>Git commands</a:t>
            </a:r>
          </a:p>
          <a:p>
            <a:endParaRPr lang="en-GB" dirty="0"/>
          </a:p>
          <a:p>
            <a:pPr marL="285750" indent="-285750">
              <a:buFont typeface="Arial" panose="020B0604020202020204" pitchFamily="34" charset="0"/>
              <a:buChar char="•"/>
            </a:pPr>
            <a:r>
              <a:rPr lang="en-GB" dirty="0" smtClean="0"/>
              <a:t>Git status</a:t>
            </a:r>
          </a:p>
          <a:p>
            <a:pPr marL="285750" indent="-285750">
              <a:buFont typeface="Arial" panose="020B0604020202020204" pitchFamily="34" charset="0"/>
              <a:buChar char="•"/>
            </a:pPr>
            <a:r>
              <a:rPr lang="en-GB" dirty="0" smtClean="0"/>
              <a:t>Git </a:t>
            </a:r>
            <a:r>
              <a:rPr lang="en-GB" dirty="0" err="1" smtClean="0"/>
              <a:t>init</a:t>
            </a:r>
            <a:r>
              <a:rPr lang="en-GB" dirty="0" smtClean="0"/>
              <a:t> : to create a new git repository</a:t>
            </a:r>
          </a:p>
          <a:p>
            <a:pPr marL="285750" indent="-285750">
              <a:buFont typeface="Arial" panose="020B0604020202020204" pitchFamily="34" charset="0"/>
              <a:buChar char="•"/>
            </a:pPr>
            <a:r>
              <a:rPr lang="en-GB" dirty="0" smtClean="0"/>
              <a:t>Git add </a:t>
            </a:r>
            <a:r>
              <a:rPr lang="en-GB" dirty="0" err="1" smtClean="0"/>
              <a:t>file_name</a:t>
            </a:r>
            <a:r>
              <a:rPr lang="en-GB" dirty="0" smtClean="0"/>
              <a:t> : for staging – git add --all to add all the files</a:t>
            </a:r>
          </a:p>
          <a:p>
            <a:pPr marL="285750" indent="-285750">
              <a:buFont typeface="Arial" panose="020B0604020202020204" pitchFamily="34" charset="0"/>
              <a:buChar char="•"/>
            </a:pPr>
            <a:r>
              <a:rPr lang="en-GB" dirty="0" smtClean="0"/>
              <a:t>Git Commit –m “this is the new index” – to make the changes m is the message</a:t>
            </a:r>
          </a:p>
          <a:p>
            <a:pPr marL="285750" indent="-285750">
              <a:buFont typeface="Arial" panose="020B0604020202020204" pitchFamily="34" charset="0"/>
              <a:buChar char="•"/>
            </a:pPr>
            <a:r>
              <a:rPr lang="en-GB" dirty="0" smtClean="0"/>
              <a:t>Git log  : show the commits of a path</a:t>
            </a:r>
          </a:p>
          <a:p>
            <a:pPr marL="285750" indent="-285750">
              <a:buFont typeface="Arial" panose="020B0604020202020204" pitchFamily="34" charset="0"/>
              <a:buChar char="•"/>
            </a:pPr>
            <a:r>
              <a:rPr lang="en-GB" dirty="0" smtClean="0"/>
              <a:t>Git log --graph --decorate --all --pretty=</a:t>
            </a:r>
            <a:r>
              <a:rPr lang="en-GB" dirty="0" err="1" smtClean="0"/>
              <a:t>oneline</a:t>
            </a:r>
            <a:r>
              <a:rPr lang="en-GB" dirty="0" smtClean="0"/>
              <a:t> – see commits as a tree</a:t>
            </a:r>
          </a:p>
          <a:p>
            <a:pPr marL="285750" indent="-285750">
              <a:buFont typeface="Arial" panose="020B0604020202020204" pitchFamily="34" charset="0"/>
              <a:buChar char="•"/>
            </a:pPr>
            <a:r>
              <a:rPr lang="en-GB" dirty="0" smtClean="0"/>
              <a:t>Git checkout </a:t>
            </a:r>
            <a:r>
              <a:rPr lang="en-GB" dirty="0" err="1" smtClean="0"/>
              <a:t>identificationumber</a:t>
            </a:r>
            <a:r>
              <a:rPr lang="en-GB" dirty="0"/>
              <a:t> </a:t>
            </a:r>
            <a:r>
              <a:rPr lang="en-GB" dirty="0" smtClean="0"/>
              <a:t>: to go back in time to a commit</a:t>
            </a:r>
          </a:p>
          <a:p>
            <a:pPr marL="285750" indent="-285750">
              <a:buFont typeface="Arial" panose="020B0604020202020204" pitchFamily="34" charset="0"/>
              <a:buChar char="•"/>
            </a:pPr>
            <a:r>
              <a:rPr lang="en-GB" dirty="0" smtClean="0"/>
              <a:t>Git checkout </a:t>
            </a:r>
            <a:r>
              <a:rPr lang="en-GB" dirty="0" err="1" smtClean="0"/>
              <a:t>branchnmae</a:t>
            </a:r>
            <a:r>
              <a:rPr lang="en-GB" dirty="0" smtClean="0"/>
              <a:t> to go to other branch</a:t>
            </a:r>
          </a:p>
          <a:p>
            <a:pPr marL="285750" indent="-285750">
              <a:buFont typeface="Arial" panose="020B0604020202020204" pitchFamily="34" charset="0"/>
              <a:buChar char="•"/>
            </a:pPr>
            <a:r>
              <a:rPr lang="en-GB" dirty="0" smtClean="0"/>
              <a:t>Git branch name – to create a new branch</a:t>
            </a:r>
          </a:p>
          <a:p>
            <a:pPr marL="285750" indent="-285750">
              <a:buFont typeface="Arial" panose="020B0604020202020204" pitchFamily="34" charset="0"/>
              <a:buChar char="•"/>
            </a:pPr>
            <a:endParaRPr lang="en-GB" dirty="0"/>
          </a:p>
          <a:p>
            <a:pPr marL="285750" lvl="0" indent="-285750">
              <a:buFont typeface="Arial" panose="020B0604020202020204" pitchFamily="34" charset="0"/>
              <a:buChar char="•"/>
            </a:pPr>
            <a:r>
              <a:rPr lang="es-CO" altLang="es-CO" dirty="0" err="1"/>
              <a:t>git</a:t>
            </a:r>
            <a:r>
              <a:rPr lang="es-CO" altLang="es-CO" dirty="0"/>
              <a:t> </a:t>
            </a:r>
            <a:r>
              <a:rPr lang="es-CO" altLang="es-CO" dirty="0" err="1"/>
              <a:t>config</a:t>
            </a:r>
            <a:r>
              <a:rPr lang="es-CO" altLang="es-CO" dirty="0"/>
              <a:t> --global user.name "</a:t>
            </a:r>
            <a:r>
              <a:rPr lang="es-CO" altLang="es-CO" dirty="0" err="1"/>
              <a:t>Your</a:t>
            </a:r>
            <a:r>
              <a:rPr lang="es-CO" altLang="es-CO" dirty="0"/>
              <a:t> </a:t>
            </a:r>
            <a:r>
              <a:rPr lang="es-CO" altLang="es-CO" dirty="0" err="1" smtClean="0"/>
              <a:t>Name</a:t>
            </a:r>
            <a:r>
              <a:rPr lang="es-CO" altLang="es-CO" dirty="0" smtClean="0"/>
              <a:t>“</a:t>
            </a:r>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a:t>config</a:t>
            </a:r>
            <a:r>
              <a:rPr lang="es-CO" altLang="es-CO" dirty="0"/>
              <a:t> --global </a:t>
            </a:r>
            <a:r>
              <a:rPr lang="es-CO" altLang="es-CO" dirty="0" err="1"/>
              <a:t>user.email</a:t>
            </a:r>
            <a:r>
              <a:rPr lang="es-CO" altLang="es-CO" dirty="0"/>
              <a:t> "your_email@whatever.com" </a:t>
            </a:r>
            <a:endParaRPr lang="es-CO" altLang="es-CO" dirty="0" smtClean="0"/>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smtClean="0"/>
              <a:t>push</a:t>
            </a:r>
            <a:r>
              <a:rPr lang="es-CO" altLang="es-CO" dirty="0" smtClean="0"/>
              <a:t> data </a:t>
            </a:r>
            <a:r>
              <a:rPr lang="es-CO" altLang="es-CO" dirty="0" err="1" smtClean="0"/>
              <a:t>form</a:t>
            </a:r>
            <a:r>
              <a:rPr lang="es-CO" altLang="es-CO" dirty="0" smtClean="0"/>
              <a:t> local to online</a:t>
            </a:r>
          </a:p>
        </p:txBody>
      </p:sp>
      <p:sp>
        <p:nvSpPr>
          <p:cNvPr id="8" name="Rectangle 2"/>
          <p:cNvSpPr>
            <a:spLocks noChangeArrowheads="1"/>
          </p:cNvSpPr>
          <p:nvPr/>
        </p:nvSpPr>
        <p:spPr bwMode="auto">
          <a:xfrm>
            <a:off x="0" y="70069"/>
            <a:ext cx="65" cy="317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9" name="Rectángulo 8"/>
          <p:cNvSpPr/>
          <p:nvPr/>
        </p:nvSpPr>
        <p:spPr>
          <a:xfrm>
            <a:off x="5788269" y="6065671"/>
            <a:ext cx="5062924" cy="369332"/>
          </a:xfrm>
          <a:prstGeom prst="rect">
            <a:avLst/>
          </a:prstGeom>
        </p:spPr>
        <p:txBody>
          <a:bodyPr wrap="none">
            <a:spAutoFit/>
          </a:bodyPr>
          <a:lstStyle/>
          <a:p>
            <a:r>
              <a:rPr lang="en-GB" dirty="0"/>
              <a:t>https://www.youtube.com/watch?v=DVDLoe_2MBc</a:t>
            </a:r>
          </a:p>
        </p:txBody>
      </p:sp>
      <p:sp>
        <p:nvSpPr>
          <p:cNvPr id="10" name="Rectángulo 9"/>
          <p:cNvSpPr/>
          <p:nvPr/>
        </p:nvSpPr>
        <p:spPr>
          <a:xfrm>
            <a:off x="5790340" y="5549535"/>
            <a:ext cx="4934171" cy="369332"/>
          </a:xfrm>
          <a:prstGeom prst="rect">
            <a:avLst/>
          </a:prstGeom>
        </p:spPr>
        <p:txBody>
          <a:bodyPr wrap="none">
            <a:spAutoFit/>
          </a:bodyPr>
          <a:lstStyle/>
          <a:p>
            <a:r>
              <a:rPr lang="en-GB" dirty="0"/>
              <a:t>https://www.youtube.com/watch?v=0fKg7e37bQE</a:t>
            </a:r>
          </a:p>
        </p:txBody>
      </p:sp>
      <p:sp>
        <p:nvSpPr>
          <p:cNvPr id="11" name="Rectángulo 10"/>
          <p:cNvSpPr/>
          <p:nvPr/>
        </p:nvSpPr>
        <p:spPr>
          <a:xfrm>
            <a:off x="5788269" y="6288199"/>
            <a:ext cx="5120184" cy="369332"/>
          </a:xfrm>
          <a:prstGeom prst="rect">
            <a:avLst/>
          </a:prstGeom>
        </p:spPr>
        <p:txBody>
          <a:bodyPr wrap="none">
            <a:spAutoFit/>
          </a:bodyPr>
          <a:lstStyle/>
          <a:p>
            <a:r>
              <a:rPr lang="en-GB" dirty="0"/>
              <a:t>https://www.youtube.com/watch?v=61WbzS9XMwk</a:t>
            </a:r>
          </a:p>
        </p:txBody>
      </p:sp>
    </p:spTree>
    <p:extLst>
      <p:ext uri="{BB962C8B-B14F-4D97-AF65-F5344CB8AC3E}">
        <p14:creationId xmlns:p14="http://schemas.microsoft.com/office/powerpoint/2010/main" val="1065532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endParaRPr lang="en-GB" dirty="0"/>
          </a:p>
          <a:p>
            <a:pPr algn="ctr"/>
            <a:r>
              <a:rPr lang="en-GB" dirty="0" err="1" smtClean="0"/>
              <a:t>Comand</a:t>
            </a:r>
            <a:r>
              <a:rPr lang="en-GB" dirty="0" smtClean="0"/>
              <a:t>: git </a:t>
            </a:r>
            <a:r>
              <a:rPr lang="en-GB" dirty="0" err="1" smtClean="0"/>
              <a:t>init</a:t>
            </a: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Staging</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Commit</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23841778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r>
              <a:rPr lang="en-GB" dirty="0" smtClean="0"/>
              <a:t>Create an account and go to the plus and create a online repository</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1883229" y="5148943"/>
            <a:ext cx="0" cy="43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293914" y="5747657"/>
            <a:ext cx="3744686" cy="1200329"/>
          </a:xfrm>
          <a:prstGeom prst="rect">
            <a:avLst/>
          </a:prstGeom>
          <a:noFill/>
        </p:spPr>
        <p:txBody>
          <a:bodyPr wrap="square" rtlCol="0">
            <a:spAutoFit/>
          </a:bodyPr>
          <a:lstStyle/>
          <a:p>
            <a:r>
              <a:rPr lang="en-GB" dirty="0" smtClean="0"/>
              <a:t>Connect the local repository with the </a:t>
            </a:r>
            <a:r>
              <a:rPr lang="en-GB" dirty="0" err="1" smtClean="0"/>
              <a:t>github</a:t>
            </a:r>
            <a:r>
              <a:rPr lang="en-GB" dirty="0" smtClean="0"/>
              <a:t> </a:t>
            </a:r>
          </a:p>
          <a:p>
            <a:endParaRPr lang="en-GB" dirty="0"/>
          </a:p>
          <a:p>
            <a:endParaRPr lang="en-GB" dirty="0"/>
          </a:p>
        </p:txBody>
      </p:sp>
      <p:sp>
        <p:nvSpPr>
          <p:cNvPr id="17" name="Rectangle 5"/>
          <p:cNvSpPr>
            <a:spLocks noChangeArrowheads="1"/>
          </p:cNvSpPr>
          <p:nvPr/>
        </p:nvSpPr>
        <p:spPr bwMode="auto">
          <a:xfrm>
            <a:off x="193430" y="6440059"/>
            <a:ext cx="491031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remote</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add</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https://github.com/flibijuan/shoppinglist.git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6"/>
          <p:cNvSpPr>
            <a:spLocks noChangeArrowheads="1"/>
          </p:cNvSpPr>
          <p:nvPr/>
        </p:nvSpPr>
        <p:spPr bwMode="auto">
          <a:xfrm>
            <a:off x="193430" y="64734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push</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-u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master</a:t>
            </a:r>
            <a:r>
              <a:rPr kumimoji="0" lang="es-CO" altLang="es-CO" sz="900" b="0" i="0" u="none" strike="noStrike" cap="none" normalizeH="0" baseline="0" dirty="0" smtClean="0">
                <a:ln>
                  <a:noFill/>
                </a:ln>
                <a:solidFill>
                  <a:schemeClr val="tx1"/>
                </a:solidFill>
                <a:effectLst/>
              </a:rPr>
              <a:t> </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1769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 hub – conflict resolution</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When pushing – </a:t>
            </a:r>
            <a:r>
              <a:rPr lang="en-GB" dirty="0" err="1" smtClean="0"/>
              <a:t>github</a:t>
            </a:r>
            <a:r>
              <a:rPr lang="en-GB" dirty="0" smtClean="0"/>
              <a:t> is going to ask for a pull first</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And git will answer this is an error and is going to enter into a merging mode</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393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Solve the problem</a:t>
            </a:r>
          </a:p>
          <a:p>
            <a:pPr algn="ctr"/>
            <a:endParaRPr lang="en-GB" dirty="0"/>
          </a:p>
          <a:p>
            <a:pPr algn="ctr"/>
            <a:r>
              <a:rPr lang="en-GB" dirty="0" smtClean="0"/>
              <a:t>Go to the editor look at the problem and then </a:t>
            </a:r>
            <a:r>
              <a:rPr lang="en-GB" dirty="0" err="1" smtClean="0"/>
              <a:t>adter</a:t>
            </a:r>
            <a:r>
              <a:rPr lang="en-GB" dirty="0" smtClean="0"/>
              <a:t> is </a:t>
            </a:r>
            <a:r>
              <a:rPr lang="en-GB" dirty="0" err="1" smtClean="0"/>
              <a:t>fxied</a:t>
            </a:r>
            <a:r>
              <a:rPr lang="en-GB" dirty="0" smtClean="0"/>
              <a:t> by hand </a:t>
            </a:r>
          </a:p>
          <a:p>
            <a:pPr algn="ctr"/>
            <a:endParaRPr lang="en-GB" dirty="0"/>
          </a:p>
          <a:p>
            <a:pPr algn="ctr"/>
            <a:r>
              <a:rPr lang="en-GB" dirty="0" smtClean="0"/>
              <a:t>Git status</a:t>
            </a:r>
          </a:p>
          <a:p>
            <a:pPr algn="ctr"/>
            <a:r>
              <a:rPr lang="en-GB" dirty="0" smtClean="0"/>
              <a:t>Git add –all</a:t>
            </a:r>
          </a:p>
          <a:p>
            <a:pPr algn="ctr"/>
            <a:r>
              <a:rPr lang="en-GB" dirty="0" smtClean="0"/>
              <a:t>Git commit (without a message)</a:t>
            </a:r>
          </a:p>
          <a:p>
            <a:pPr algn="ctr"/>
            <a:r>
              <a:rPr lang="en-GB" dirty="0" smtClean="0"/>
              <a:t>Then to tell it to continue press :</a:t>
            </a:r>
            <a:r>
              <a:rPr lang="en-GB" dirty="0" err="1" smtClean="0"/>
              <a:t>wq</a:t>
            </a:r>
            <a:r>
              <a:rPr lang="en-GB" dirty="0" smtClean="0"/>
              <a:t> or if it is a separate window just close it</a:t>
            </a:r>
          </a:p>
          <a:p>
            <a:pPr algn="ctr"/>
            <a:r>
              <a:rPr lang="en-GB" dirty="0" smtClean="0"/>
              <a:t>Git push to make the changes</a:t>
            </a:r>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33913390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 other team members to connect to my project</a:t>
            </a:r>
            <a:endParaRPr lang="en-GB" dirty="0"/>
          </a:p>
        </p:txBody>
      </p:sp>
      <p:sp>
        <p:nvSpPr>
          <p:cNvPr id="4" name="Rectángulo 3"/>
          <p:cNvSpPr/>
          <p:nvPr/>
        </p:nvSpPr>
        <p:spPr>
          <a:xfrm>
            <a:off x="400259"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Clone the online project into your computer</a:t>
            </a:r>
          </a:p>
          <a:p>
            <a:pPr algn="ctr"/>
            <a:endParaRPr lang="en-GB" dirty="0"/>
          </a:p>
        </p:txBody>
      </p:sp>
      <p:sp>
        <p:nvSpPr>
          <p:cNvPr id="5" name="Elipse 4"/>
          <p:cNvSpPr/>
          <p:nvPr/>
        </p:nvSpPr>
        <p:spPr>
          <a:xfrm>
            <a:off x="206829"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33335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413992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26644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807301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2166257" y="5072743"/>
            <a:ext cx="0"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66057" y="5812971"/>
            <a:ext cx="3380433" cy="369332"/>
          </a:xfrm>
          <a:prstGeom prst="rect">
            <a:avLst/>
          </a:prstGeom>
          <a:noFill/>
        </p:spPr>
        <p:txBody>
          <a:bodyPr wrap="square" rtlCol="0">
            <a:spAutoFit/>
          </a:bodyPr>
          <a:lstStyle/>
          <a:p>
            <a:r>
              <a:rPr lang="en-GB" dirty="0" smtClean="0"/>
              <a:t>Git clone </a:t>
            </a:r>
            <a:r>
              <a:rPr lang="en-GB" dirty="0" err="1" smtClean="0"/>
              <a:t>url</a:t>
            </a:r>
            <a:r>
              <a:rPr lang="en-GB" dirty="0" smtClean="0"/>
              <a:t>-of the project</a:t>
            </a:r>
            <a:endParaRPr lang="en-GB" dirty="0"/>
          </a:p>
        </p:txBody>
      </p:sp>
    </p:spTree>
    <p:extLst>
      <p:ext uri="{BB962C8B-B14F-4D97-AF65-F5344CB8AC3E}">
        <p14:creationId xmlns:p14="http://schemas.microsoft.com/office/powerpoint/2010/main" val="2602729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Add </a:t>
            </a:r>
            <a:r>
              <a:rPr lang="en-GB" dirty="0" err="1" smtClean="0"/>
              <a:t>colaborators</a:t>
            </a:r>
            <a:endParaRPr lang="en-GB" dirty="0"/>
          </a:p>
        </p:txBody>
      </p:sp>
      <p:sp>
        <p:nvSpPr>
          <p:cNvPr id="3" name="Marcador de contenido 2"/>
          <p:cNvSpPr>
            <a:spLocks noGrp="1"/>
          </p:cNvSpPr>
          <p:nvPr>
            <p:ph idx="1"/>
          </p:nvPr>
        </p:nvSpPr>
        <p:spPr/>
        <p:txBody>
          <a:bodyPr/>
          <a:lstStyle/>
          <a:p>
            <a:pPr marL="0" indent="0">
              <a:buNone/>
            </a:pPr>
            <a:r>
              <a:rPr lang="en-GB" dirty="0" smtClean="0"/>
              <a:t>Project owner</a:t>
            </a:r>
          </a:p>
          <a:p>
            <a:r>
              <a:rPr lang="en-GB" dirty="0" smtClean="0"/>
              <a:t>Settings </a:t>
            </a:r>
          </a:p>
          <a:p>
            <a:r>
              <a:rPr lang="en-GB" dirty="0" err="1" smtClean="0"/>
              <a:t>Colaborators</a:t>
            </a:r>
            <a:endParaRPr lang="en-GB" dirty="0" smtClean="0"/>
          </a:p>
          <a:p>
            <a:r>
              <a:rPr lang="en-GB" dirty="0" smtClean="0"/>
              <a:t>Add friend</a:t>
            </a:r>
            <a:endParaRPr lang="en-GB" dirty="0"/>
          </a:p>
          <a:p>
            <a:endParaRPr lang="en-GB" dirty="0"/>
          </a:p>
        </p:txBody>
      </p:sp>
    </p:spTree>
    <p:extLst>
      <p:ext uri="{BB962C8B-B14F-4D97-AF65-F5344CB8AC3E}">
        <p14:creationId xmlns:p14="http://schemas.microsoft.com/office/powerpoint/2010/main" val="889802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bootstrap</a:t>
            </a:r>
            <a:endParaRPr lang="en-GB" dirty="0"/>
          </a:p>
        </p:txBody>
      </p:sp>
      <p:sp>
        <p:nvSpPr>
          <p:cNvPr id="4" name="Rectangle 1"/>
          <p:cNvSpPr>
            <a:spLocks noChangeArrowheads="1"/>
          </p:cNvSpPr>
          <p:nvPr/>
        </p:nvSpPr>
        <p:spPr bwMode="auto">
          <a:xfrm>
            <a:off x="1295400" y="1702725"/>
            <a:ext cx="7957457" cy="8617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333333"/>
                </a:solidFill>
                <a:effectLst/>
                <a:latin typeface="Verdana" panose="020B0604030504040204" pitchFamily="34" charset="0"/>
              </a:rPr>
              <a:t>There are two container classes to choose from:</a:t>
            </a:r>
            <a:endParaRPr kumimoji="0" lang="es-CO" altLang="es-CO" sz="9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100" b="0" i="0" u="none" strike="noStrike" cap="none" normalizeH="0" baseline="0" smtClean="0">
                <a:ln>
                  <a:noFill/>
                </a:ln>
                <a:solidFill>
                  <a:srgbClr val="333333"/>
                </a:solidFill>
                <a:effectLst/>
                <a:latin typeface="Verdana" panose="020B0604030504040204" pitchFamily="34" charset="0"/>
              </a:rPr>
              <a:t>The </a:t>
            </a:r>
            <a:r>
              <a:rPr kumimoji="0" lang="es-CO" altLang="es-CO" sz="1100" b="0" i="0" u="none" strike="noStrike" cap="none" normalizeH="0" baseline="0" smtClean="0">
                <a:ln>
                  <a:noFill/>
                </a:ln>
                <a:solidFill>
                  <a:srgbClr val="DC143C"/>
                </a:solidFill>
                <a:effectLst/>
                <a:latin typeface="Menlo"/>
              </a:rPr>
              <a:t>.container</a:t>
            </a:r>
            <a:r>
              <a:rPr kumimoji="0" lang="es-CO" altLang="es-CO" sz="1100" b="0" i="0" u="none" strike="noStrike" cap="none" normalizeH="0" baseline="0" smtClean="0">
                <a:ln>
                  <a:noFill/>
                </a:ln>
                <a:solidFill>
                  <a:srgbClr val="333333"/>
                </a:solidFill>
                <a:effectLst/>
                <a:latin typeface="Verdana" panose="020B0604030504040204" pitchFamily="34" charset="0"/>
              </a:rPr>
              <a:t> class provides a responsive </a:t>
            </a:r>
            <a:r>
              <a:rPr kumimoji="0" lang="es-CO" altLang="es-CO" sz="1100" b="1" i="0" u="none" strike="noStrike" cap="none" normalizeH="0" baseline="0" smtClean="0">
                <a:ln>
                  <a:noFill/>
                </a:ln>
                <a:solidFill>
                  <a:srgbClr val="333333"/>
                </a:solidFill>
                <a:effectLst/>
                <a:latin typeface="Verdana" panose="020B0604030504040204" pitchFamily="34" charset="0"/>
              </a:rPr>
              <a:t>fixed width container</a:t>
            </a:r>
            <a:endParaRPr kumimoji="0" lang="es-CO" altLang="es-CO" sz="1100" b="0" i="0" u="none" strike="noStrike" cap="none" normalizeH="0" baseline="0" smtClean="0">
              <a:ln>
                <a:noFill/>
              </a:ln>
              <a:solidFill>
                <a:srgbClr val="333333"/>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1100" b="0" i="0" u="none" strike="noStrike" cap="none" normalizeH="0" baseline="0" smtClean="0">
                <a:ln>
                  <a:noFill/>
                </a:ln>
                <a:solidFill>
                  <a:srgbClr val="333333"/>
                </a:solidFill>
                <a:effectLst/>
                <a:latin typeface="Verdana" panose="020B0604030504040204" pitchFamily="34" charset="0"/>
              </a:rPr>
              <a:t>The </a:t>
            </a:r>
            <a:r>
              <a:rPr kumimoji="0" lang="es-CO" altLang="es-CO" sz="1100" b="0" i="0" u="none" strike="noStrike" cap="none" normalizeH="0" baseline="0" smtClean="0">
                <a:ln>
                  <a:noFill/>
                </a:ln>
                <a:solidFill>
                  <a:srgbClr val="DC143C"/>
                </a:solidFill>
                <a:effectLst/>
                <a:latin typeface="Menlo"/>
              </a:rPr>
              <a:t>.container-fluid</a:t>
            </a:r>
            <a:r>
              <a:rPr kumimoji="0" lang="es-CO" altLang="es-CO" sz="1100" b="0" i="0" u="none" strike="noStrike" cap="none" normalizeH="0" baseline="0" smtClean="0">
                <a:ln>
                  <a:noFill/>
                </a:ln>
                <a:solidFill>
                  <a:srgbClr val="333333"/>
                </a:solidFill>
                <a:effectLst/>
                <a:latin typeface="Verdana" panose="020B0604030504040204" pitchFamily="34" charset="0"/>
              </a:rPr>
              <a:t> class provides a </a:t>
            </a:r>
            <a:r>
              <a:rPr kumimoji="0" lang="es-CO" altLang="es-CO" sz="1100" b="1" i="0" u="none" strike="noStrike" cap="none" normalizeH="0" baseline="0" smtClean="0">
                <a:ln>
                  <a:noFill/>
                </a:ln>
                <a:solidFill>
                  <a:srgbClr val="333333"/>
                </a:solidFill>
                <a:effectLst/>
                <a:latin typeface="Verdana" panose="020B0604030504040204" pitchFamily="34" charset="0"/>
              </a:rPr>
              <a:t>full width container</a:t>
            </a:r>
            <a:r>
              <a:rPr kumimoji="0" lang="es-CO" altLang="es-CO" sz="1100" b="0" i="0" u="none" strike="noStrike" cap="none" normalizeH="0" baseline="0" smtClean="0">
                <a:ln>
                  <a:noFill/>
                </a:ln>
                <a:solidFill>
                  <a:srgbClr val="333333"/>
                </a:solidFill>
                <a:effectLst/>
                <a:latin typeface="Verdana" panose="020B0604030504040204" pitchFamily="34" charset="0"/>
              </a:rPr>
              <a:t>, spanning the entire width of the viewport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sp>
        <p:nvSpPr>
          <p:cNvPr id="3" name="Rectángulo 2"/>
          <p:cNvSpPr/>
          <p:nvPr/>
        </p:nvSpPr>
        <p:spPr>
          <a:xfrm>
            <a:off x="1295400" y="2576512"/>
            <a:ext cx="5010154" cy="369332"/>
          </a:xfrm>
          <a:prstGeom prst="rect">
            <a:avLst/>
          </a:prstGeom>
        </p:spPr>
        <p:txBody>
          <a:bodyPr wrap="none">
            <a:spAutoFit/>
          </a:bodyPr>
          <a:lstStyle/>
          <a:p>
            <a:r>
              <a:rPr lang="en-GB" dirty="0"/>
              <a:t>https://www.youtube.com/watch?v=2W03ZymI46g</a:t>
            </a:r>
          </a:p>
        </p:txBody>
      </p:sp>
    </p:spTree>
    <p:extLst>
      <p:ext uri="{BB962C8B-B14F-4D97-AF65-F5344CB8AC3E}">
        <p14:creationId xmlns:p14="http://schemas.microsoft.com/office/powerpoint/2010/main" val="39585543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66056" y="5139621"/>
            <a:ext cx="6096000" cy="1477328"/>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"row"</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293233" y="666492"/>
            <a:ext cx="11634417" cy="3465059"/>
          </a:xfrm>
          <a:prstGeom prst="rect">
            <a:avLst/>
          </a:prstGeom>
        </p:spPr>
      </p:pic>
      <p:cxnSp>
        <p:nvCxnSpPr>
          <p:cNvPr id="6" name="Conector recto de flecha 5"/>
          <p:cNvCxnSpPr/>
          <p:nvPr/>
        </p:nvCxnSpPr>
        <p:spPr>
          <a:xfrm>
            <a:off x="10297886" y="989658"/>
            <a:ext cx="10885" cy="479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9176658" y="343327"/>
            <a:ext cx="3113314" cy="646331"/>
          </a:xfrm>
          <a:prstGeom prst="rect">
            <a:avLst/>
          </a:prstGeom>
          <a:noFill/>
        </p:spPr>
        <p:txBody>
          <a:bodyPr wrap="square" rtlCol="0">
            <a:spAutoFit/>
          </a:bodyPr>
          <a:lstStyle/>
          <a:p>
            <a:r>
              <a:rPr lang="en-GB" dirty="0" smtClean="0"/>
              <a:t>This is what makes the magic of the responsive design</a:t>
            </a:r>
            <a:endParaRPr lang="en-GB" dirty="0"/>
          </a:p>
        </p:txBody>
      </p:sp>
      <p:grpSp>
        <p:nvGrpSpPr>
          <p:cNvPr id="11" name="Grupo 10"/>
          <p:cNvGrpSpPr/>
          <p:nvPr/>
        </p:nvGrpSpPr>
        <p:grpSpPr>
          <a:xfrm>
            <a:off x="130629" y="4007087"/>
            <a:ext cx="3113314" cy="1092262"/>
            <a:chOff x="-359228" y="3835153"/>
            <a:chExt cx="3113314" cy="1092262"/>
          </a:xfrm>
        </p:grpSpPr>
        <p:cxnSp>
          <p:nvCxnSpPr>
            <p:cNvPr id="8" name="Conector recto de flecha 7"/>
            <p:cNvCxnSpPr/>
            <p:nvPr/>
          </p:nvCxnSpPr>
          <p:spPr>
            <a:xfrm>
              <a:off x="1970314" y="4579455"/>
              <a:ext cx="130629" cy="34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59228" y="3835153"/>
              <a:ext cx="3113314" cy="923330"/>
            </a:xfrm>
            <a:prstGeom prst="rect">
              <a:avLst/>
            </a:prstGeom>
            <a:noFill/>
          </p:spPr>
          <p:txBody>
            <a:bodyPr wrap="square" rtlCol="0">
              <a:spAutoFit/>
            </a:bodyPr>
            <a:lstStyle/>
            <a:p>
              <a:r>
                <a:rPr lang="en-GB" dirty="0" smtClean="0"/>
                <a:t>First use a class row and then class Colum, the sum of the columns need to be 12</a:t>
              </a:r>
              <a:endParaRPr lang="en-GB" dirty="0"/>
            </a:p>
          </p:txBody>
        </p:sp>
      </p:grpSp>
      <p:pic>
        <p:nvPicPr>
          <p:cNvPr id="13" name="Imagen 12"/>
          <p:cNvPicPr>
            <a:picLocks noChangeAspect="1"/>
          </p:cNvPicPr>
          <p:nvPr/>
        </p:nvPicPr>
        <p:blipFill>
          <a:blip r:embed="rId3"/>
          <a:stretch>
            <a:fillRect/>
          </a:stretch>
        </p:blipFill>
        <p:spPr>
          <a:xfrm>
            <a:off x="5573485" y="4351339"/>
            <a:ext cx="1828800" cy="800100"/>
          </a:xfrm>
          <a:prstGeom prst="rect">
            <a:avLst/>
          </a:prstGeom>
        </p:spPr>
      </p:pic>
      <p:cxnSp>
        <p:nvCxnSpPr>
          <p:cNvPr id="15" name="Conector recto de flecha 14"/>
          <p:cNvCxnSpPr/>
          <p:nvPr/>
        </p:nvCxnSpPr>
        <p:spPr>
          <a:xfrm flipH="1">
            <a:off x="4474029" y="5099349"/>
            <a:ext cx="91440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8893630" y="4483736"/>
            <a:ext cx="1730828" cy="2031325"/>
          </a:xfrm>
          <a:prstGeom prst="rect">
            <a:avLst/>
          </a:prstGeom>
          <a:noFill/>
        </p:spPr>
        <p:txBody>
          <a:bodyPr wrap="square" rtlCol="0">
            <a:spAutoFit/>
          </a:bodyPr>
          <a:lstStyle/>
          <a:p>
            <a:r>
              <a:rPr lang="en-GB" dirty="0" smtClean="0"/>
              <a:t>Push </a:t>
            </a:r>
          </a:p>
          <a:p>
            <a:r>
              <a:rPr lang="en-GB" dirty="0" smtClean="0"/>
              <a:t>Pull</a:t>
            </a:r>
          </a:p>
          <a:p>
            <a:endParaRPr lang="en-GB" dirty="0"/>
          </a:p>
          <a:p>
            <a:r>
              <a:rPr lang="en-GB" dirty="0" smtClean="0"/>
              <a:t>To change the order of the greed in mobile or in web</a:t>
            </a:r>
            <a:endParaRPr lang="en-GB" dirty="0"/>
          </a:p>
        </p:txBody>
      </p:sp>
    </p:spTree>
    <p:extLst>
      <p:ext uri="{BB962C8B-B14F-4D97-AF65-F5344CB8AC3E}">
        <p14:creationId xmlns:p14="http://schemas.microsoft.com/office/powerpoint/2010/main" val="9915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05503" y="816429"/>
            <a:ext cx="4105275" cy="1981200"/>
          </a:xfrm>
          <a:prstGeom prst="rect">
            <a:avLst/>
          </a:prstGeom>
        </p:spPr>
      </p:pic>
      <p:pic>
        <p:nvPicPr>
          <p:cNvPr id="5" name="Imagen 4"/>
          <p:cNvPicPr>
            <a:picLocks noChangeAspect="1"/>
          </p:cNvPicPr>
          <p:nvPr/>
        </p:nvPicPr>
        <p:blipFill rotWithShape="1">
          <a:blip r:embed="rId3"/>
          <a:srcRect r="25373"/>
          <a:stretch/>
        </p:blipFill>
        <p:spPr>
          <a:xfrm>
            <a:off x="505505" y="3010580"/>
            <a:ext cx="6809695" cy="3057525"/>
          </a:xfrm>
          <a:prstGeom prst="rect">
            <a:avLst/>
          </a:prstGeom>
        </p:spPr>
      </p:pic>
      <p:pic>
        <p:nvPicPr>
          <p:cNvPr id="6" name="Imagen 5"/>
          <p:cNvPicPr>
            <a:picLocks noChangeAspect="1"/>
          </p:cNvPicPr>
          <p:nvPr/>
        </p:nvPicPr>
        <p:blipFill>
          <a:blip r:embed="rId4"/>
          <a:stretch>
            <a:fillRect/>
          </a:stretch>
        </p:blipFill>
        <p:spPr>
          <a:xfrm>
            <a:off x="6381069" y="587829"/>
            <a:ext cx="1171575" cy="457200"/>
          </a:xfrm>
          <a:prstGeom prst="rect">
            <a:avLst/>
          </a:prstGeom>
        </p:spPr>
      </p:pic>
      <p:pic>
        <p:nvPicPr>
          <p:cNvPr id="7" name="Imagen 6"/>
          <p:cNvPicPr>
            <a:picLocks noChangeAspect="1"/>
          </p:cNvPicPr>
          <p:nvPr/>
        </p:nvPicPr>
        <p:blipFill>
          <a:blip r:embed="rId5"/>
          <a:stretch>
            <a:fillRect/>
          </a:stretch>
        </p:blipFill>
        <p:spPr>
          <a:xfrm>
            <a:off x="6381069" y="1202871"/>
            <a:ext cx="4422943" cy="567417"/>
          </a:xfrm>
          <a:prstGeom prst="rect">
            <a:avLst/>
          </a:prstGeom>
        </p:spPr>
      </p:pic>
      <p:pic>
        <p:nvPicPr>
          <p:cNvPr id="8" name="Imagen 7"/>
          <p:cNvPicPr>
            <a:picLocks noChangeAspect="1"/>
          </p:cNvPicPr>
          <p:nvPr/>
        </p:nvPicPr>
        <p:blipFill>
          <a:blip r:embed="rId6"/>
          <a:stretch>
            <a:fillRect/>
          </a:stretch>
        </p:blipFill>
        <p:spPr>
          <a:xfrm>
            <a:off x="8384722" y="4610780"/>
            <a:ext cx="3238500" cy="1457325"/>
          </a:xfrm>
          <a:prstGeom prst="rect">
            <a:avLst/>
          </a:prstGeom>
        </p:spPr>
      </p:pic>
      <p:sp>
        <p:nvSpPr>
          <p:cNvPr id="10" name="Rectangle 1"/>
          <p:cNvSpPr>
            <a:spLocks noChangeArrowheads="1"/>
          </p:cNvSpPr>
          <p:nvPr/>
        </p:nvSpPr>
        <p:spPr bwMode="auto">
          <a:xfrm>
            <a:off x="8032978" y="3778935"/>
            <a:ext cx="3590244" cy="43088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DC143C"/>
                </a:solidFill>
                <a:effectLst/>
                <a:latin typeface="Menlo"/>
              </a:rPr>
              <a:t>.text-muted</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.text-primary</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.text-success</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.text-info</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.text-warning</a:t>
            </a:r>
            <a:r>
              <a:rPr kumimoji="0" lang="es-CO" altLang="es-CO" sz="1100" b="0" i="0" u="none" strike="noStrike" cap="none" normalizeH="0" baseline="0" smtClean="0">
                <a:ln>
                  <a:noFill/>
                </a:ln>
                <a:solidFill>
                  <a:srgbClr val="333333"/>
                </a:solidFill>
                <a:effectLst/>
                <a:latin typeface="Verdana" panose="020B0604030504040204" pitchFamily="34" charset="0"/>
              </a:rPr>
              <a:t>, and </a:t>
            </a:r>
            <a:r>
              <a:rPr kumimoji="0" lang="es-CO" altLang="es-CO" sz="1100" b="0" i="0" u="none" strike="noStrike" cap="none" normalizeH="0" baseline="0" smtClean="0">
                <a:ln>
                  <a:noFill/>
                </a:ln>
                <a:solidFill>
                  <a:srgbClr val="DC143C"/>
                </a:solidFill>
                <a:effectLst/>
                <a:latin typeface="Menlo"/>
              </a:rPr>
              <a:t>.text-danger</a:t>
            </a:r>
            <a:r>
              <a:rPr kumimoji="0" lang="es-CO" altLang="es-CO" sz="900" b="0" i="0" u="none" strike="noStrike" cap="none" normalizeH="0" baseline="0" smtClean="0">
                <a:ln>
                  <a:noFill/>
                </a:ln>
                <a:solidFill>
                  <a:schemeClr val="tx1"/>
                </a:solidFill>
                <a:effectLst/>
              </a:rPr>
              <a:t> </a:t>
            </a: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pic>
        <p:nvPicPr>
          <p:cNvPr id="11" name="Imagen 10"/>
          <p:cNvPicPr>
            <a:picLocks noChangeAspect="1"/>
          </p:cNvPicPr>
          <p:nvPr/>
        </p:nvPicPr>
        <p:blipFill>
          <a:blip r:embed="rId7"/>
          <a:stretch>
            <a:fillRect/>
          </a:stretch>
        </p:blipFill>
        <p:spPr>
          <a:xfrm>
            <a:off x="857929" y="118160"/>
            <a:ext cx="3400425" cy="371475"/>
          </a:xfrm>
          <a:prstGeom prst="rect">
            <a:avLst/>
          </a:prstGeom>
        </p:spPr>
      </p:pic>
    </p:spTree>
    <p:extLst>
      <p:ext uri="{BB962C8B-B14F-4D97-AF65-F5344CB8AC3E}">
        <p14:creationId xmlns:p14="http://schemas.microsoft.com/office/powerpoint/2010/main" val="3046555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490248"/>
            <a:ext cx="2411942" cy="369332"/>
          </a:xfrm>
          <a:prstGeom prst="rect">
            <a:avLst/>
          </a:prstGeom>
        </p:spPr>
        <p:txBody>
          <a:bodyPr wrap="none">
            <a:spAutoFit/>
          </a:bodyPr>
          <a:lstStyle/>
          <a:p>
            <a:r>
              <a:rPr lang="es-CO" dirty="0" err="1">
                <a:solidFill>
                  <a:srgbClr val="333333"/>
                </a:solidFill>
                <a:latin typeface="Arial" panose="020B0604020202020204" pitchFamily="34" charset="0"/>
              </a:rPr>
              <a:t>Bootstrap</a:t>
            </a:r>
            <a:r>
              <a:rPr lang="es-CO" dirty="0">
                <a:solidFill>
                  <a:srgbClr val="333333"/>
                </a:solidFill>
                <a:latin typeface="Arial" panose="020B0604020202020204" pitchFamily="34" charset="0"/>
              </a:rPr>
              <a:t> Basic </a:t>
            </a:r>
            <a:r>
              <a:rPr lang="es-CO" dirty="0" err="1">
                <a:solidFill>
                  <a:srgbClr val="333333"/>
                </a:solidFill>
                <a:latin typeface="Arial" panose="020B0604020202020204" pitchFamily="34" charset="0"/>
              </a:rPr>
              <a:t>Table</a:t>
            </a:r>
            <a:endParaRPr lang="es-CO" b="0" i="0" dirty="0">
              <a:solidFill>
                <a:srgbClr val="333333"/>
              </a:solidFill>
              <a:effectLst/>
              <a:latin typeface="Arial" panose="020B0604020202020204" pitchFamily="34" charset="0"/>
            </a:endParaRPr>
          </a:p>
        </p:txBody>
      </p:sp>
      <p:pic>
        <p:nvPicPr>
          <p:cNvPr id="5" name="Imagen 4"/>
          <p:cNvPicPr>
            <a:picLocks noChangeAspect="1"/>
          </p:cNvPicPr>
          <p:nvPr/>
        </p:nvPicPr>
        <p:blipFill>
          <a:blip r:embed="rId2"/>
          <a:stretch>
            <a:fillRect/>
          </a:stretch>
        </p:blipFill>
        <p:spPr>
          <a:xfrm>
            <a:off x="2382921" y="982974"/>
            <a:ext cx="9096375" cy="2495550"/>
          </a:xfrm>
          <a:prstGeom prst="rect">
            <a:avLst/>
          </a:prstGeom>
        </p:spPr>
      </p:pic>
      <p:grpSp>
        <p:nvGrpSpPr>
          <p:cNvPr id="12" name="Grupo 11"/>
          <p:cNvGrpSpPr/>
          <p:nvPr/>
        </p:nvGrpSpPr>
        <p:grpSpPr>
          <a:xfrm>
            <a:off x="221006" y="1384870"/>
            <a:ext cx="1955653" cy="1780487"/>
            <a:chOff x="482263" y="4104306"/>
            <a:chExt cx="1955653" cy="1780487"/>
          </a:xfrm>
        </p:grpSpPr>
        <p:sp>
          <p:nvSpPr>
            <p:cNvPr id="6" name="Rectángulo 5"/>
            <p:cNvSpPr/>
            <p:nvPr/>
          </p:nvSpPr>
          <p:spPr>
            <a:xfrm>
              <a:off x="525807" y="4104306"/>
              <a:ext cx="1518364"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table-striped</a:t>
              </a:r>
              <a:endParaRPr lang="en-GB" dirty="0"/>
            </a:p>
          </p:txBody>
        </p:sp>
        <p:sp>
          <p:nvSpPr>
            <p:cNvPr id="7" name="Rectángulo 6"/>
            <p:cNvSpPr/>
            <p:nvPr/>
          </p:nvSpPr>
          <p:spPr>
            <a:xfrm>
              <a:off x="482263" y="4580853"/>
              <a:ext cx="1749197"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table-bordered</a:t>
              </a:r>
              <a:endParaRPr lang="en-GB" dirty="0"/>
            </a:p>
          </p:txBody>
        </p:sp>
        <p:sp>
          <p:nvSpPr>
            <p:cNvPr id="8" name="Rectángulo 7"/>
            <p:cNvSpPr/>
            <p:nvPr/>
          </p:nvSpPr>
          <p:spPr>
            <a:xfrm>
              <a:off x="504035" y="5048157"/>
              <a:ext cx="1402948"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table-hover</a:t>
              </a:r>
              <a:endParaRPr lang="en-GB" dirty="0"/>
            </a:p>
          </p:txBody>
        </p:sp>
        <p:sp>
          <p:nvSpPr>
            <p:cNvPr id="9" name="Rectángulo 8"/>
            <p:cNvSpPr/>
            <p:nvPr/>
          </p:nvSpPr>
          <p:spPr>
            <a:xfrm>
              <a:off x="483535" y="5515461"/>
              <a:ext cx="1954381"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table-condensed</a:t>
              </a:r>
              <a:endParaRPr lang="en-GB" dirty="0"/>
            </a:p>
          </p:txBody>
        </p:sp>
      </p:grpSp>
      <p:pic>
        <p:nvPicPr>
          <p:cNvPr id="10" name="Imagen 9"/>
          <p:cNvPicPr>
            <a:picLocks noChangeAspect="1"/>
          </p:cNvPicPr>
          <p:nvPr/>
        </p:nvPicPr>
        <p:blipFill rotWithShape="1">
          <a:blip r:embed="rId3"/>
          <a:srcRect r="4106"/>
          <a:stretch/>
        </p:blipFill>
        <p:spPr>
          <a:xfrm>
            <a:off x="4103914" y="4139744"/>
            <a:ext cx="7990115" cy="1647078"/>
          </a:xfrm>
          <a:prstGeom prst="rect">
            <a:avLst/>
          </a:prstGeom>
        </p:spPr>
      </p:pic>
      <p:graphicFrame>
        <p:nvGraphicFramePr>
          <p:cNvPr id="11" name="Tabla 10"/>
          <p:cNvGraphicFramePr>
            <a:graphicFrameLocks noGrp="1"/>
          </p:cNvGraphicFramePr>
          <p:nvPr>
            <p:extLst>
              <p:ext uri="{D42A27DB-BD31-4B8C-83A1-F6EECF244321}">
                <p14:modId xmlns:p14="http://schemas.microsoft.com/office/powerpoint/2010/main" val="720404648"/>
              </p:ext>
            </p:extLst>
          </p:nvPr>
        </p:nvGraphicFramePr>
        <p:xfrm>
          <a:off x="294642" y="3834706"/>
          <a:ext cx="3764034" cy="2773680"/>
        </p:xfrm>
        <a:graphic>
          <a:graphicData uri="http://schemas.openxmlformats.org/drawingml/2006/table">
            <a:tbl>
              <a:tblPr/>
              <a:tblGrid>
                <a:gridCol w="1882017"/>
                <a:gridCol w="1882017"/>
              </a:tblGrid>
              <a:tr h="0">
                <a:tc>
                  <a:txBody>
                    <a:bodyPr/>
                    <a:lstStyle/>
                    <a:p>
                      <a:pPr fontAlgn="t"/>
                      <a:r>
                        <a:rPr lang="es-CO" dirty="0">
                          <a:effectLst/>
                        </a:rPr>
                        <a:t>.active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Applies the hover color to the table row or table cell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.success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successful or positive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dirty="0">
                          <a:effectLst/>
                        </a:rPr>
                        <a:t>.</a:t>
                      </a:r>
                      <a:r>
                        <a:rPr lang="es-CO" dirty="0" err="1">
                          <a:effectLst/>
                        </a:rPr>
                        <a:t>info</a:t>
                      </a:r>
                      <a:endParaRPr lang="es-CO"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s-CO" sz="1200" dirty="0" err="1">
                          <a:effectLst/>
                        </a:rPr>
                        <a:t>Indicates</a:t>
                      </a:r>
                      <a:r>
                        <a:rPr lang="es-CO" sz="1200" dirty="0">
                          <a:effectLst/>
                        </a:rPr>
                        <a:t> a neutral </a:t>
                      </a:r>
                      <a:r>
                        <a:rPr lang="es-CO" sz="1200" dirty="0" err="1">
                          <a:effectLst/>
                        </a:rPr>
                        <a:t>informative</a:t>
                      </a:r>
                      <a:r>
                        <a:rPr lang="es-CO" sz="1200" dirty="0">
                          <a:effectLst/>
                        </a:rPr>
                        <a:t> </a:t>
                      </a:r>
                      <a:r>
                        <a:rPr lang="es-CO" sz="1200" dirty="0" err="1">
                          <a:effectLst/>
                        </a:rPr>
                        <a:t>change</a:t>
                      </a:r>
                      <a:r>
                        <a:rPr lang="es-CO" sz="1200" dirty="0">
                          <a:effectLst/>
                        </a:rPr>
                        <a:t> </a:t>
                      </a:r>
                      <a:r>
                        <a:rPr lang="es-CO" sz="1200" dirty="0" err="1">
                          <a:effectLst/>
                        </a:rPr>
                        <a:t>or</a:t>
                      </a:r>
                      <a:r>
                        <a:rPr lang="es-CO" sz="1200" dirty="0">
                          <a:effectLst/>
                        </a:rPr>
                        <a:t> </a:t>
                      </a:r>
                      <a:r>
                        <a:rPr lang="es-CO" sz="1200" dirty="0" err="1">
                          <a:effectLst/>
                        </a:rPr>
                        <a:t>action</a:t>
                      </a:r>
                      <a:endParaRPr lang="es-CO" sz="1200"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.warning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warning that might need attention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a:effectLst/>
                        </a:rPr>
                        <a:t>.danger</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r>
                        <a:rPr lang="en-US" sz="1200" dirty="0">
                          <a:effectLst/>
                        </a:rPr>
                        <a:t>Indicates a dangerous or potentially negative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5532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Tree>
    <p:extLst>
      <p:ext uri="{BB962C8B-B14F-4D97-AF65-F5344CB8AC3E}">
        <p14:creationId xmlns:p14="http://schemas.microsoft.com/office/powerpoint/2010/main" val="2894446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5172" y="359229"/>
            <a:ext cx="5225143" cy="523220"/>
          </a:xfrm>
          <a:prstGeom prst="rect">
            <a:avLst/>
          </a:prstGeom>
          <a:noFill/>
        </p:spPr>
        <p:txBody>
          <a:bodyPr wrap="square" rtlCol="0">
            <a:spAutoFit/>
          </a:bodyPr>
          <a:lstStyle/>
          <a:p>
            <a:r>
              <a:rPr lang="en-GB" sz="2800" dirty="0" smtClean="0"/>
              <a:t>Image management</a:t>
            </a:r>
            <a:endParaRPr lang="en-GB" sz="2800" dirty="0"/>
          </a:p>
        </p:txBody>
      </p:sp>
      <p:sp>
        <p:nvSpPr>
          <p:cNvPr id="5" name="Rectángulo 4"/>
          <p:cNvSpPr/>
          <p:nvPr/>
        </p:nvSpPr>
        <p:spPr>
          <a:xfrm>
            <a:off x="555172" y="3979706"/>
            <a:ext cx="8850086"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img-rounded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6" name="Rectángulo 5"/>
          <p:cNvSpPr/>
          <p:nvPr/>
        </p:nvSpPr>
        <p:spPr>
          <a:xfrm>
            <a:off x="555171" y="4850563"/>
            <a:ext cx="9535885"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img-circle</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7" name="Rectángulo 6"/>
          <p:cNvSpPr/>
          <p:nvPr/>
        </p:nvSpPr>
        <p:spPr>
          <a:xfrm>
            <a:off x="506186" y="5721420"/>
            <a:ext cx="8948057"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img-thumbnail</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pic>
        <p:nvPicPr>
          <p:cNvPr id="8" name="Imagen 7"/>
          <p:cNvPicPr>
            <a:picLocks noChangeAspect="1"/>
          </p:cNvPicPr>
          <p:nvPr/>
        </p:nvPicPr>
        <p:blipFill>
          <a:blip r:embed="rId2"/>
          <a:stretch>
            <a:fillRect/>
          </a:stretch>
        </p:blipFill>
        <p:spPr>
          <a:xfrm>
            <a:off x="1851931" y="1339529"/>
            <a:ext cx="8239125" cy="1733550"/>
          </a:xfrm>
          <a:prstGeom prst="rect">
            <a:avLst/>
          </a:prstGeom>
        </p:spPr>
      </p:pic>
      <p:sp>
        <p:nvSpPr>
          <p:cNvPr id="2" name="CuadroTexto 1"/>
          <p:cNvSpPr txBox="1"/>
          <p:nvPr/>
        </p:nvSpPr>
        <p:spPr>
          <a:xfrm>
            <a:off x="8675914" y="3864429"/>
            <a:ext cx="2645229" cy="1200329"/>
          </a:xfrm>
          <a:prstGeom prst="rect">
            <a:avLst/>
          </a:prstGeom>
          <a:noFill/>
        </p:spPr>
        <p:txBody>
          <a:bodyPr wrap="square" rtlCol="0">
            <a:spAutoFit/>
          </a:bodyPr>
          <a:lstStyle/>
          <a:p>
            <a:r>
              <a:rPr lang="en-GB" dirty="0" smtClean="0"/>
              <a:t>We have to add class = “image responsive” to the </a:t>
            </a:r>
            <a:r>
              <a:rPr lang="en-GB" dirty="0" err="1" smtClean="0"/>
              <a:t>img</a:t>
            </a:r>
            <a:r>
              <a:rPr lang="en-GB" dirty="0" smtClean="0"/>
              <a:t> tag to make it responsive</a:t>
            </a:r>
            <a:endParaRPr lang="en-GB" dirty="0"/>
          </a:p>
        </p:txBody>
      </p:sp>
    </p:spTree>
    <p:extLst>
      <p:ext uri="{BB962C8B-B14F-4D97-AF65-F5344CB8AC3E}">
        <p14:creationId xmlns:p14="http://schemas.microsoft.com/office/powerpoint/2010/main" val="14885961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35628" y="3041027"/>
            <a:ext cx="8360228" cy="2585323"/>
          </a:xfrm>
          <a:prstGeom prst="rect">
            <a:avLst/>
          </a:prstGeom>
        </p:spPr>
        <p:txBody>
          <a:bodyPr wrap="square">
            <a:spAutoFit/>
          </a:bodyPr>
          <a:lstStyle/>
          <a:p>
            <a:r>
              <a:rPr lang="en-US" dirty="0">
                <a:solidFill>
                  <a:srgbClr val="008000"/>
                </a:solidFill>
                <a:latin typeface="Consolas" panose="020B0609020204030204" pitchFamily="49" charset="0"/>
              </a:rPr>
              <a:t>&lt;!-- 16:9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embed-responsive-16by9"</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t/>
            </a:r>
            <a:br>
              <a:rPr lang="en-US" dirty="0"/>
            </a:br>
            <a:r>
              <a:rPr lang="en-US" dirty="0">
                <a:solidFill>
                  <a:srgbClr val="008000"/>
                </a:solidFill>
                <a:latin typeface="Consolas" panose="020B0609020204030204" pitchFamily="49" charset="0"/>
              </a:rPr>
              <a:t>&lt;!-- 4:3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embed-responsive-4by3"</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122" name="Picture 2" descr="http://www.youtube.com/yt/brand/media/image/YouTube-logo-full_col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804" y="398110"/>
            <a:ext cx="3687082" cy="229429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p:nvPr/>
        </p:nvCxnSpPr>
        <p:spPr>
          <a:xfrm flipV="1">
            <a:off x="9046029" y="1850571"/>
            <a:ext cx="348342" cy="84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8806543" y="674914"/>
            <a:ext cx="3080657" cy="646331"/>
          </a:xfrm>
          <a:prstGeom prst="rect">
            <a:avLst/>
          </a:prstGeom>
          <a:noFill/>
        </p:spPr>
        <p:txBody>
          <a:bodyPr wrap="square" rtlCol="0">
            <a:spAutoFit/>
          </a:bodyPr>
          <a:lstStyle/>
          <a:p>
            <a:r>
              <a:rPr lang="en-GB" dirty="0" smtClean="0"/>
              <a:t>To scale up or down images or videos</a:t>
            </a:r>
            <a:endParaRPr lang="en-GB" dirty="0"/>
          </a:p>
        </p:txBody>
      </p:sp>
    </p:spTree>
    <p:extLst>
      <p:ext uri="{BB962C8B-B14F-4D97-AF65-F5344CB8AC3E}">
        <p14:creationId xmlns:p14="http://schemas.microsoft.com/office/powerpoint/2010/main" val="19635191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669018"/>
          </a:xfrm>
        </p:spPr>
        <p:txBody>
          <a:bodyPr>
            <a:normAutofit fontScale="90000"/>
          </a:bodyPr>
          <a:lstStyle/>
          <a:p>
            <a:r>
              <a:rPr lang="en-US" dirty="0"/>
              <a:t>Bootstrap </a:t>
            </a:r>
            <a:r>
              <a:rPr lang="en-US" dirty="0" err="1"/>
              <a:t>Jumbotron</a:t>
            </a:r>
            <a:r>
              <a:rPr lang="en-US" dirty="0"/>
              <a:t> and Page </a:t>
            </a:r>
            <a:r>
              <a:rPr lang="en-US" dirty="0" smtClean="0"/>
              <a:t>Header</a:t>
            </a:r>
            <a:endParaRPr lang="en-GB" dirty="0"/>
          </a:p>
        </p:txBody>
      </p:sp>
      <p:pic>
        <p:nvPicPr>
          <p:cNvPr id="4" name="Imagen 3"/>
          <p:cNvPicPr>
            <a:picLocks noChangeAspect="1"/>
          </p:cNvPicPr>
          <p:nvPr/>
        </p:nvPicPr>
        <p:blipFill>
          <a:blip r:embed="rId2"/>
          <a:stretch>
            <a:fillRect/>
          </a:stretch>
        </p:blipFill>
        <p:spPr>
          <a:xfrm>
            <a:off x="3363687" y="1548795"/>
            <a:ext cx="8620125" cy="2124075"/>
          </a:xfrm>
          <a:prstGeom prst="rect">
            <a:avLst/>
          </a:prstGeom>
        </p:spPr>
      </p:pic>
      <p:sp>
        <p:nvSpPr>
          <p:cNvPr id="5" name="Rectángulo 4"/>
          <p:cNvSpPr/>
          <p:nvPr/>
        </p:nvSpPr>
        <p:spPr>
          <a:xfrm>
            <a:off x="674914" y="3884083"/>
            <a:ext cx="7728858" cy="2862322"/>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"container"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jumbotron</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Tutorial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is the most popular HTML, CSS, and JS framework for developing</a:t>
            </a:r>
            <a:r>
              <a:rPr lang="en-US" dirty="0"/>
              <a:t/>
            </a:r>
            <a:br>
              <a:rPr lang="en-US" dirty="0"/>
            </a:br>
            <a:r>
              <a:rPr lang="en-US" dirty="0">
                <a:solidFill>
                  <a:srgbClr val="000000"/>
                </a:solidFill>
                <a:latin typeface="Consolas" panose="020B0609020204030204" pitchFamily="49" charset="0"/>
              </a:rPr>
              <a:t>    responsive, mobile-first projects on the web.</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some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another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grpSp>
        <p:nvGrpSpPr>
          <p:cNvPr id="10" name="Grupo 9"/>
          <p:cNvGrpSpPr/>
          <p:nvPr/>
        </p:nvGrpSpPr>
        <p:grpSpPr>
          <a:xfrm>
            <a:off x="97971" y="1727004"/>
            <a:ext cx="3080657" cy="2518425"/>
            <a:chOff x="97971" y="1727004"/>
            <a:chExt cx="3080657" cy="2518425"/>
          </a:xfrm>
        </p:grpSpPr>
        <p:cxnSp>
          <p:nvCxnSpPr>
            <p:cNvPr id="7" name="Conector recto de flecha 6"/>
            <p:cNvCxnSpPr/>
            <p:nvPr/>
          </p:nvCxnSpPr>
          <p:spPr>
            <a:xfrm>
              <a:off x="2264229" y="3415545"/>
              <a:ext cx="283028" cy="829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97971" y="1727004"/>
              <a:ext cx="3080657" cy="1477328"/>
            </a:xfrm>
            <a:prstGeom prst="rect">
              <a:avLst/>
            </a:prstGeom>
            <a:noFill/>
          </p:spPr>
          <p:txBody>
            <a:bodyPr wrap="square" rtlCol="0">
              <a:spAutoFit/>
            </a:bodyPr>
            <a:lstStyle/>
            <a:p>
              <a:r>
                <a:rPr lang="en-GB" dirty="0" smtClean="0"/>
                <a:t>We first create a container class so that the </a:t>
              </a:r>
              <a:r>
                <a:rPr lang="en-GB" dirty="0" err="1" smtClean="0"/>
                <a:t>jumbotron</a:t>
              </a:r>
              <a:r>
                <a:rPr lang="en-GB" dirty="0" smtClean="0"/>
                <a:t> take the same dimensions , if we would like it to be full screen , then we put it out</a:t>
              </a:r>
              <a:endParaRPr lang="en-GB" dirty="0"/>
            </a:p>
          </p:txBody>
        </p:sp>
      </p:grpSp>
      <p:sp>
        <p:nvSpPr>
          <p:cNvPr id="11" name="Rectángulo 10"/>
          <p:cNvSpPr/>
          <p:nvPr/>
        </p:nvSpPr>
        <p:spPr>
          <a:xfrm>
            <a:off x="8186057" y="4676392"/>
            <a:ext cx="4005943"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"page-header"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Page Header</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147168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11023" y="341539"/>
            <a:ext cx="9991725" cy="971550"/>
          </a:xfrm>
          <a:prstGeom prst="rect">
            <a:avLst/>
          </a:prstGeom>
        </p:spPr>
      </p:pic>
      <p:sp>
        <p:nvSpPr>
          <p:cNvPr id="5" name="Rectángulo 4"/>
          <p:cNvSpPr/>
          <p:nvPr/>
        </p:nvSpPr>
        <p:spPr>
          <a:xfrm>
            <a:off x="653143" y="2060806"/>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sm</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Small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lg</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Large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7" name="Conector recto de flecha 6"/>
          <p:cNvCxnSpPr>
            <a:endCxn id="5" idx="2"/>
          </p:cNvCxnSpPr>
          <p:nvPr/>
        </p:nvCxnSpPr>
        <p:spPr>
          <a:xfrm flipV="1">
            <a:off x="3472543" y="2707137"/>
            <a:ext cx="228600" cy="482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378529" y="3353468"/>
            <a:ext cx="2188028" cy="369332"/>
          </a:xfrm>
          <a:prstGeom prst="rect">
            <a:avLst/>
          </a:prstGeom>
          <a:noFill/>
        </p:spPr>
        <p:txBody>
          <a:bodyPr wrap="square" rtlCol="0">
            <a:spAutoFit/>
          </a:bodyPr>
          <a:lstStyle/>
          <a:p>
            <a:pPr algn="ctr"/>
            <a:r>
              <a:rPr lang="en-GB" dirty="0" smtClean="0"/>
              <a:t>Small or large</a:t>
            </a:r>
            <a:endParaRPr lang="en-GB" dirty="0"/>
          </a:p>
        </p:txBody>
      </p:sp>
    </p:spTree>
    <p:extLst>
      <p:ext uri="{BB962C8B-B14F-4D97-AF65-F5344CB8AC3E}">
        <p14:creationId xmlns:p14="http://schemas.microsoft.com/office/powerpoint/2010/main" val="11309396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Alerts</a:t>
            </a:r>
            <a:endParaRPr lang="en-GB" dirty="0"/>
          </a:p>
        </p:txBody>
      </p:sp>
      <p:sp>
        <p:nvSpPr>
          <p:cNvPr id="4" name="Rectángulo 3"/>
          <p:cNvSpPr/>
          <p:nvPr/>
        </p:nvSpPr>
        <p:spPr>
          <a:xfrm>
            <a:off x="838200" y="2567579"/>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"alert alert-success"</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Success!</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Indicates a successful or positive action.</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6" name="Conector recto de flecha 5"/>
          <p:cNvCxnSpPr/>
          <p:nvPr/>
        </p:nvCxnSpPr>
        <p:spPr>
          <a:xfrm flipH="1">
            <a:off x="4463143" y="2046514"/>
            <a:ext cx="370114"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1"/>
          <p:cNvSpPr>
            <a:spLocks noChangeArrowheads="1"/>
          </p:cNvSpPr>
          <p:nvPr/>
        </p:nvSpPr>
        <p:spPr bwMode="auto">
          <a:xfrm>
            <a:off x="4969328" y="1667605"/>
            <a:ext cx="4882243" cy="30777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400" b="0" i="0" u="none" strike="noStrike" cap="none" normalizeH="0" baseline="0" smtClean="0">
                <a:ln>
                  <a:noFill/>
                </a:ln>
                <a:solidFill>
                  <a:srgbClr val="DC143C"/>
                </a:solidFill>
                <a:effectLst/>
                <a:latin typeface="Menlo"/>
              </a:rPr>
              <a:t>.alert-success</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.alert-info</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.alert-warning</a:t>
            </a:r>
            <a:r>
              <a:rPr kumimoji="0" lang="es-CO" altLang="es-CO" sz="1400" b="0" i="0" u="none" strike="noStrike" cap="none" normalizeH="0" baseline="0" smtClean="0">
                <a:ln>
                  <a:noFill/>
                </a:ln>
                <a:solidFill>
                  <a:srgbClr val="333333"/>
                </a:solidFill>
                <a:effectLst/>
                <a:latin typeface="Verdana" panose="020B0604030504040204" pitchFamily="34" charset="0"/>
              </a:rPr>
              <a:t> or </a:t>
            </a:r>
            <a:r>
              <a:rPr kumimoji="0" lang="es-CO" altLang="es-CO" sz="1400" b="0" i="0" u="none" strike="noStrike" cap="none" normalizeH="0" baseline="0" smtClean="0">
                <a:ln>
                  <a:noFill/>
                </a:ln>
                <a:solidFill>
                  <a:srgbClr val="DC143C"/>
                </a:solidFill>
                <a:effectLst/>
                <a:latin typeface="Menlo"/>
              </a:rPr>
              <a:t>.alert-danger</a:t>
            </a:r>
            <a:r>
              <a:rPr kumimoji="0" lang="es-CO" altLang="es-CO" sz="1400" b="0" i="0" u="none" strike="noStrike" cap="none" normalizeH="0" baseline="0" smtClean="0">
                <a:ln>
                  <a:noFill/>
                </a:ln>
                <a:solidFill>
                  <a:srgbClr val="333333"/>
                </a:solidFill>
                <a:effectLst/>
                <a:latin typeface="Verdana" panose="020B0604030504040204" pitchFamily="34" charset="0"/>
              </a:rPr>
              <a:t>:</a:t>
            </a:r>
            <a:r>
              <a:rPr kumimoji="0" lang="es-CO" altLang="es-CO" sz="1050" b="0" i="0" u="none" strike="noStrike" cap="none" normalizeH="0" baseline="0" smtClean="0">
                <a:ln>
                  <a:noFill/>
                </a:ln>
                <a:solidFill>
                  <a:schemeClr val="tx1"/>
                </a:solidFill>
                <a:effectLst/>
              </a:rPr>
              <a:t> </a:t>
            </a:r>
            <a:endParaRPr kumimoji="0" lang="es-CO" altLang="es-CO" sz="24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4556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23998" y="2978727"/>
            <a:ext cx="8610601" cy="2031325"/>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-default"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Default</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Primary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btn-success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Success</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btn-info</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Info</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btn-warning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Warning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btn-danger</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Danger</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-link"</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Link</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5034643" y="2124075"/>
            <a:ext cx="4953000" cy="476250"/>
          </a:xfrm>
          <a:prstGeom prst="rect">
            <a:avLst/>
          </a:prstGeom>
        </p:spPr>
      </p:pic>
      <p:sp>
        <p:nvSpPr>
          <p:cNvPr id="6" name="CuadroTexto 5"/>
          <p:cNvSpPr txBox="1"/>
          <p:nvPr/>
        </p:nvSpPr>
        <p:spPr>
          <a:xfrm>
            <a:off x="424541" y="195943"/>
            <a:ext cx="4212773" cy="369332"/>
          </a:xfrm>
          <a:prstGeom prst="rect">
            <a:avLst/>
          </a:prstGeom>
          <a:noFill/>
        </p:spPr>
        <p:txBody>
          <a:bodyPr wrap="square" rtlCol="0">
            <a:spAutoFit/>
          </a:bodyPr>
          <a:lstStyle/>
          <a:p>
            <a:r>
              <a:rPr lang="en-GB" dirty="0" smtClean="0"/>
              <a:t>Button class</a:t>
            </a:r>
            <a:endParaRPr lang="en-GB" dirty="0"/>
          </a:p>
        </p:txBody>
      </p:sp>
      <p:grpSp>
        <p:nvGrpSpPr>
          <p:cNvPr id="10" name="Grupo 9"/>
          <p:cNvGrpSpPr/>
          <p:nvPr/>
        </p:nvGrpSpPr>
        <p:grpSpPr>
          <a:xfrm>
            <a:off x="1523998" y="1351060"/>
            <a:ext cx="3211288" cy="1627667"/>
            <a:chOff x="424541" y="1361945"/>
            <a:chExt cx="3211288" cy="1627667"/>
          </a:xfrm>
        </p:grpSpPr>
        <p:sp>
          <p:nvSpPr>
            <p:cNvPr id="7" name="Rectangle 1"/>
            <p:cNvSpPr>
              <a:spLocks noChangeArrowheads="1"/>
            </p:cNvSpPr>
            <p:nvPr/>
          </p:nvSpPr>
          <p:spPr bwMode="auto">
            <a:xfrm>
              <a:off x="424541" y="1361945"/>
              <a:ext cx="3211288" cy="83099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smtClean="0">
                  <a:ln>
                    <a:noFill/>
                  </a:ln>
                  <a:solidFill>
                    <a:srgbClr val="333333"/>
                  </a:solidFill>
                  <a:effectLst/>
                  <a:latin typeface="Verdana" panose="020B0604030504040204" pitchFamily="34" charset="0"/>
                </a:rPr>
                <a:t>The</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button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classes</a:t>
              </a:r>
              <a:r>
                <a:rPr kumimoji="0" lang="es-CO" altLang="es-CO" sz="1600" b="0" i="0" u="none" strike="noStrike" cap="none" normalizeH="0" baseline="0" dirty="0" smtClean="0">
                  <a:ln>
                    <a:noFill/>
                  </a:ln>
                  <a:solidFill>
                    <a:srgbClr val="333333"/>
                  </a:solidFill>
                  <a:effectLst/>
                  <a:latin typeface="Verdana" panose="020B0604030504040204" pitchFamily="34" charset="0"/>
                </a:rPr>
                <a:t> can be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used</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an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t>
              </a:r>
              <a:r>
                <a:rPr kumimoji="0" lang="es-CO" altLang="es-CO" sz="1600" b="0" i="0" u="none" strike="noStrike" cap="none" normalizeH="0" baseline="0" dirty="0" err="1" smtClean="0">
                  <a:ln>
                    <a:noFill/>
                  </a:ln>
                  <a:solidFill>
                    <a:srgbClr val="DC143C"/>
                  </a:solidFill>
                  <a:effectLst/>
                  <a:latin typeface="Menlo"/>
                </a:rPr>
                <a:t>button</a:t>
              </a:r>
              <a:r>
                <a:rPr kumimoji="0" lang="es-CO" altLang="es-CO" sz="1600" b="0" i="0" u="none" strike="noStrike" cap="none" normalizeH="0" baseline="0" dirty="0" smtClean="0">
                  <a:ln>
                    <a:noFill/>
                  </a:ln>
                  <a:solidFill>
                    <a:srgbClr val="DC143C"/>
                  </a:solidFill>
                  <a:effectLst/>
                  <a:latin typeface="Menlo"/>
                </a:rPr>
                <a: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or</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&lt;input&gt;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element</a:t>
              </a:r>
              <a:r>
                <a:rPr kumimoji="0" lang="es-CO" altLang="es-CO" sz="1600" b="0" i="0" u="none" strike="noStrike" cap="none" normalizeH="0" baseline="0" dirty="0" smtClean="0">
                  <a:ln>
                    <a:noFill/>
                  </a:ln>
                  <a:solidFill>
                    <a:srgbClr val="333333"/>
                  </a:solidFill>
                  <a:effectLst/>
                  <a:latin typeface="Verdana" panose="020B0604030504040204" pitchFamily="34" charset="0"/>
                </a:rPr>
                <a:t>:</a:t>
              </a:r>
              <a:r>
                <a:rPr kumimoji="0" lang="es-CO" altLang="es-CO" sz="1100" b="0" i="0" u="none" strike="noStrike" cap="none" normalizeH="0" baseline="0" dirty="0" smtClean="0">
                  <a:ln>
                    <a:noFill/>
                  </a:ln>
                  <a:solidFill>
                    <a:schemeClr val="tx1"/>
                  </a:solidFill>
                  <a:effectLst/>
                </a:rPr>
                <a:t> </a:t>
              </a:r>
              <a:endParaRPr kumimoji="0" lang="es-CO" altLang="es-CO" sz="2800" b="0" i="0" u="none" strike="noStrike" cap="none" normalizeH="0" baseline="0" dirty="0" smtClean="0">
                <a:ln>
                  <a:noFill/>
                </a:ln>
                <a:solidFill>
                  <a:schemeClr val="tx1"/>
                </a:solidFill>
                <a:effectLst/>
                <a:latin typeface="Arial" panose="020B0604020202020204" pitchFamily="34" charset="0"/>
              </a:endParaRPr>
            </a:p>
          </p:txBody>
        </p:sp>
        <p:cxnSp>
          <p:nvCxnSpPr>
            <p:cNvPr id="9" name="Conector recto de flecha 8"/>
            <p:cNvCxnSpPr/>
            <p:nvPr/>
          </p:nvCxnSpPr>
          <p:spPr>
            <a:xfrm flipH="1">
              <a:off x="1055914" y="2275114"/>
              <a:ext cx="370115" cy="71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upo 15"/>
          <p:cNvGrpSpPr/>
          <p:nvPr/>
        </p:nvGrpSpPr>
        <p:grpSpPr>
          <a:xfrm>
            <a:off x="6629400" y="438682"/>
            <a:ext cx="5422446" cy="1308026"/>
            <a:chOff x="6629400" y="438682"/>
            <a:chExt cx="5422446" cy="1308026"/>
          </a:xfrm>
        </p:grpSpPr>
        <p:grpSp>
          <p:nvGrpSpPr>
            <p:cNvPr id="14" name="Grupo 13"/>
            <p:cNvGrpSpPr/>
            <p:nvPr/>
          </p:nvGrpSpPr>
          <p:grpSpPr>
            <a:xfrm>
              <a:off x="6629400" y="438682"/>
              <a:ext cx="2362201" cy="1308026"/>
              <a:chOff x="7870371" y="458532"/>
              <a:chExt cx="2362201" cy="1308026"/>
            </a:xfrm>
          </p:grpSpPr>
          <p:sp>
            <p:nvSpPr>
              <p:cNvPr id="11" name="Rectangle 2"/>
              <p:cNvSpPr>
                <a:spLocks noChangeArrowheads="1"/>
              </p:cNvSpPr>
              <p:nvPr/>
            </p:nvSpPr>
            <p:spPr bwMode="auto">
              <a:xfrm>
                <a:off x="8327572" y="458532"/>
                <a:ext cx="1905000" cy="1308026"/>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btn-lg</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a:t>
                </a:r>
                <a:r>
                  <a:rPr kumimoji="0" lang="es-CO" altLang="es-CO" sz="2000" b="0" i="0" u="none" strike="noStrike" cap="none" normalizeH="0" baseline="0" dirty="0" smtClean="0">
                    <a:ln>
                      <a:noFill/>
                    </a:ln>
                    <a:solidFill>
                      <a:srgbClr val="DC143C"/>
                    </a:solidFill>
                    <a:effectLst/>
                    <a:latin typeface="Menlo"/>
                  </a:rPr>
                  <a:t>-md</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btn-sm</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btn-xs</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p:txBody>
          </p:sp>
          <p:cxnSp>
            <p:nvCxnSpPr>
              <p:cNvPr id="13" name="Conector recto de flecha 12"/>
              <p:cNvCxnSpPr/>
              <p:nvPr/>
            </p:nvCxnSpPr>
            <p:spPr>
              <a:xfrm flipH="1">
                <a:off x="7870371" y="1351060"/>
                <a:ext cx="402772" cy="4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5" name="Imagen 14"/>
            <p:cNvPicPr>
              <a:picLocks noChangeAspect="1"/>
            </p:cNvPicPr>
            <p:nvPr/>
          </p:nvPicPr>
          <p:blipFill>
            <a:blip r:embed="rId3"/>
            <a:stretch>
              <a:fillRect/>
            </a:stretch>
          </p:blipFill>
          <p:spPr>
            <a:xfrm>
              <a:off x="9280071" y="855512"/>
              <a:ext cx="2771775" cy="466725"/>
            </a:xfrm>
            <a:prstGeom prst="rect">
              <a:avLst/>
            </a:prstGeom>
          </p:spPr>
        </p:pic>
      </p:grpSp>
      <p:grpSp>
        <p:nvGrpSpPr>
          <p:cNvPr id="20" name="Grupo 19"/>
          <p:cNvGrpSpPr/>
          <p:nvPr/>
        </p:nvGrpSpPr>
        <p:grpSpPr>
          <a:xfrm>
            <a:off x="1839686" y="5198125"/>
            <a:ext cx="3657600" cy="1443248"/>
            <a:chOff x="2971800" y="5121678"/>
            <a:chExt cx="3657600" cy="1443248"/>
          </a:xfrm>
        </p:grpSpPr>
        <p:sp>
          <p:nvSpPr>
            <p:cNvPr id="17" name="Rectangle 3"/>
            <p:cNvSpPr>
              <a:spLocks noChangeArrowheads="1"/>
            </p:cNvSpPr>
            <p:nvPr/>
          </p:nvSpPr>
          <p:spPr bwMode="auto">
            <a:xfrm>
              <a:off x="2971800" y="5549263"/>
              <a:ext cx="3526972" cy="1015663"/>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0" i="0" u="none" strike="noStrike" cap="none" normalizeH="0" baseline="0" smtClean="0">
                  <a:ln>
                    <a:noFill/>
                  </a:ln>
                  <a:solidFill>
                    <a:srgbClr val="333333"/>
                  </a:solidFill>
                  <a:effectLst/>
                  <a:latin typeface="Verdana" panose="020B0604030504040204" pitchFamily="34" charset="0"/>
                </a:rPr>
                <a:t>Add class </a:t>
              </a:r>
              <a:r>
                <a:rPr kumimoji="0" lang="es-CO" altLang="es-CO" sz="2000" b="0" i="0" u="none" strike="noStrike" cap="none" normalizeH="0" baseline="0" smtClean="0">
                  <a:ln>
                    <a:noFill/>
                  </a:ln>
                  <a:solidFill>
                    <a:srgbClr val="DC143C"/>
                  </a:solidFill>
                  <a:effectLst/>
                  <a:latin typeface="Menlo"/>
                </a:rPr>
                <a:t>.btn-block</a:t>
              </a:r>
              <a:r>
                <a:rPr kumimoji="0" lang="es-CO" altLang="es-CO" sz="2000" b="0" i="0" u="none" strike="noStrike" cap="none" normalizeH="0" baseline="0" smtClean="0">
                  <a:ln>
                    <a:noFill/>
                  </a:ln>
                  <a:solidFill>
                    <a:srgbClr val="333333"/>
                  </a:solidFill>
                  <a:effectLst/>
                  <a:latin typeface="Verdana" panose="020B0604030504040204" pitchFamily="34" charset="0"/>
                </a:rPr>
                <a:t> to create a block level button:</a:t>
              </a:r>
              <a:r>
                <a:rPr kumimoji="0" lang="es-CO" altLang="es-CO" sz="1400" b="0" i="0" u="none" strike="noStrike" cap="none" normalizeH="0" baseline="0" smtClean="0">
                  <a:ln>
                    <a:noFill/>
                  </a:ln>
                  <a:solidFill>
                    <a:schemeClr val="tx1"/>
                  </a:solidFill>
                  <a:effectLst/>
                </a:rPr>
                <a:t> </a:t>
              </a:r>
              <a:endParaRPr kumimoji="0" lang="es-CO" altLang="es-CO" sz="3600" b="0" i="0" u="none" strike="noStrike" cap="none" normalizeH="0" baseline="0" smtClean="0">
                <a:ln>
                  <a:noFill/>
                </a:ln>
                <a:solidFill>
                  <a:schemeClr val="tx1"/>
                </a:solidFill>
                <a:effectLst/>
                <a:latin typeface="Arial" panose="020B0604020202020204" pitchFamily="34" charset="0"/>
              </a:endParaRPr>
            </a:p>
          </p:txBody>
        </p:sp>
        <p:cxnSp>
          <p:nvCxnSpPr>
            <p:cNvPr id="19" name="Conector recto de flecha 18"/>
            <p:cNvCxnSpPr/>
            <p:nvPr/>
          </p:nvCxnSpPr>
          <p:spPr>
            <a:xfrm flipV="1">
              <a:off x="4441371" y="5121678"/>
              <a:ext cx="2188029" cy="26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upo 24"/>
          <p:cNvGrpSpPr/>
          <p:nvPr/>
        </p:nvGrpSpPr>
        <p:grpSpPr>
          <a:xfrm>
            <a:off x="6830786" y="5010052"/>
            <a:ext cx="4735285" cy="1578731"/>
            <a:chOff x="6830786" y="5010052"/>
            <a:chExt cx="4735285" cy="1578731"/>
          </a:xfrm>
        </p:grpSpPr>
        <p:sp>
          <p:nvSpPr>
            <p:cNvPr id="21" name="Rectangle 4"/>
            <p:cNvSpPr>
              <a:spLocks noChangeArrowheads="1"/>
            </p:cNvSpPr>
            <p:nvPr/>
          </p:nvSpPr>
          <p:spPr bwMode="auto">
            <a:xfrm>
              <a:off x="7511143" y="5388454"/>
              <a:ext cx="4054928" cy="1200329"/>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.active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appear</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pressed</a:t>
              </a:r>
              <a:r>
                <a:rPr kumimoji="0" lang="es-CO" altLang="es-CO" b="0" i="0" u="none" strike="noStrike" cap="none" normalizeH="0" baseline="0" dirty="0" smtClean="0">
                  <a:ln>
                    <a:noFill/>
                  </a:ln>
                  <a:solidFill>
                    <a:srgbClr val="333333"/>
                  </a:solidFill>
                  <a:effectLst/>
                  <a:latin typeface="Verdana" panose="020B0604030504040204" pitchFamily="34" charset="0"/>
                </a:rPr>
                <a:t>, and </a:t>
              </a: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t>
              </a:r>
              <a:r>
                <a:rPr kumimoji="0" lang="es-CO" altLang="es-CO" b="0" i="0" u="none" strike="noStrike" cap="none" normalizeH="0" baseline="0" dirty="0" err="1" smtClean="0">
                  <a:ln>
                    <a:noFill/>
                  </a:ln>
                  <a:solidFill>
                    <a:srgbClr val="DC143C"/>
                  </a:solidFill>
                  <a:effectLst/>
                  <a:latin typeface="Menlo"/>
                </a:rPr>
                <a:t>disabled</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unclickable</a:t>
              </a:r>
              <a:r>
                <a:rPr kumimoji="0" lang="es-CO" altLang="es-CO" b="0" i="0" u="none" strike="noStrike" cap="none" normalizeH="0" baseline="0" dirty="0" smtClean="0">
                  <a:ln>
                    <a:noFill/>
                  </a:ln>
                  <a:solidFill>
                    <a:srgbClr val="333333"/>
                  </a:solidFill>
                  <a:effectLst/>
                  <a:latin typeface="Verdana" panose="020B0604030504040204" pitchFamily="34" charset="0"/>
                </a:rPr>
                <a:t>:</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p:txBody>
        </p:sp>
        <p:cxnSp>
          <p:nvCxnSpPr>
            <p:cNvPr id="24" name="Conector recto de flecha 23"/>
            <p:cNvCxnSpPr/>
            <p:nvPr/>
          </p:nvCxnSpPr>
          <p:spPr>
            <a:xfrm flipH="1" flipV="1">
              <a:off x="6830786" y="5010052"/>
              <a:ext cx="1039585" cy="32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CuadroTexto 1"/>
          <p:cNvSpPr txBox="1"/>
          <p:nvPr/>
        </p:nvSpPr>
        <p:spPr>
          <a:xfrm>
            <a:off x="2275114" y="195943"/>
            <a:ext cx="3537857" cy="646331"/>
          </a:xfrm>
          <a:prstGeom prst="rect">
            <a:avLst/>
          </a:prstGeom>
          <a:noFill/>
        </p:spPr>
        <p:txBody>
          <a:bodyPr wrap="square" rtlCol="0">
            <a:spAutoFit/>
          </a:bodyPr>
          <a:lstStyle/>
          <a:p>
            <a:r>
              <a:rPr lang="en-GB" dirty="0" smtClean="0"/>
              <a:t>There are 4 ways to create a button</a:t>
            </a:r>
          </a:p>
          <a:p>
            <a:endParaRPr lang="en-GB" dirty="0"/>
          </a:p>
        </p:txBody>
      </p:sp>
      <p:pic>
        <p:nvPicPr>
          <p:cNvPr id="3" name="Imagen 2"/>
          <p:cNvPicPr>
            <a:picLocks noChangeAspect="1"/>
          </p:cNvPicPr>
          <p:nvPr/>
        </p:nvPicPr>
        <p:blipFill>
          <a:blip r:embed="rId4"/>
          <a:stretch>
            <a:fillRect/>
          </a:stretch>
        </p:blipFill>
        <p:spPr>
          <a:xfrm>
            <a:off x="2383971" y="567024"/>
            <a:ext cx="4038600" cy="495300"/>
          </a:xfrm>
          <a:prstGeom prst="rect">
            <a:avLst/>
          </a:prstGeom>
        </p:spPr>
      </p:pic>
    </p:spTree>
    <p:extLst>
      <p:ext uri="{BB962C8B-B14F-4D97-AF65-F5344CB8AC3E}">
        <p14:creationId xmlns:p14="http://schemas.microsoft.com/office/powerpoint/2010/main" val="42100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92627" y="4375781"/>
            <a:ext cx="9808030" cy="1477328"/>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btn-group</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Apple</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Samsung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Sony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4555670" y="2646590"/>
            <a:ext cx="3125291" cy="673554"/>
          </a:xfrm>
          <a:prstGeom prst="rect">
            <a:avLst/>
          </a:prstGeom>
        </p:spPr>
      </p:pic>
      <p:sp>
        <p:nvSpPr>
          <p:cNvPr id="6" name="CuadroTexto 5"/>
          <p:cNvSpPr txBox="1"/>
          <p:nvPr/>
        </p:nvSpPr>
        <p:spPr>
          <a:xfrm>
            <a:off x="283029" y="304800"/>
            <a:ext cx="4365171" cy="369332"/>
          </a:xfrm>
          <a:prstGeom prst="rect">
            <a:avLst/>
          </a:prstGeom>
          <a:noFill/>
        </p:spPr>
        <p:txBody>
          <a:bodyPr wrap="square" rtlCol="0">
            <a:spAutoFit/>
          </a:bodyPr>
          <a:lstStyle/>
          <a:p>
            <a:r>
              <a:rPr lang="en-GB" dirty="0" smtClean="0"/>
              <a:t>Button groups</a:t>
            </a:r>
            <a:endParaRPr lang="en-GB" dirty="0"/>
          </a:p>
        </p:txBody>
      </p:sp>
      <p:cxnSp>
        <p:nvCxnSpPr>
          <p:cNvPr id="8" name="Conector recto de flecha 7"/>
          <p:cNvCxnSpPr/>
          <p:nvPr/>
        </p:nvCxnSpPr>
        <p:spPr>
          <a:xfrm>
            <a:off x="2079171" y="3973286"/>
            <a:ext cx="386443" cy="40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729343" y="2646590"/>
            <a:ext cx="2558143" cy="923330"/>
          </a:xfrm>
          <a:prstGeom prst="rect">
            <a:avLst/>
          </a:prstGeom>
          <a:noFill/>
        </p:spPr>
        <p:txBody>
          <a:bodyPr wrap="square" rtlCol="0">
            <a:spAutoFit/>
          </a:bodyPr>
          <a:lstStyle/>
          <a:p>
            <a:r>
              <a:rPr lang="en-GB" dirty="0" smtClean="0"/>
              <a:t>To make a group create a div and then put the buttons inside</a:t>
            </a:r>
            <a:endParaRPr lang="en-GB" dirty="0"/>
          </a:p>
        </p:txBody>
      </p:sp>
      <p:sp>
        <p:nvSpPr>
          <p:cNvPr id="10" name="Rectángulo 9"/>
          <p:cNvSpPr/>
          <p:nvPr/>
        </p:nvSpPr>
        <p:spPr>
          <a:xfrm>
            <a:off x="3565726" y="4011639"/>
            <a:ext cx="1402948"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a:t>
            </a:r>
            <a:r>
              <a:rPr lang="es-CO" dirty="0" smtClean="0">
                <a:solidFill>
                  <a:srgbClr val="DC143C"/>
                </a:solidFill>
                <a:latin typeface="Menlo"/>
              </a:rPr>
              <a:t>-*</a:t>
            </a:r>
            <a:endParaRPr lang="en-GB" dirty="0"/>
          </a:p>
        </p:txBody>
      </p:sp>
      <p:sp>
        <p:nvSpPr>
          <p:cNvPr id="11" name="Rectángulo 10"/>
          <p:cNvSpPr/>
          <p:nvPr/>
        </p:nvSpPr>
        <p:spPr>
          <a:xfrm>
            <a:off x="4990989" y="3639712"/>
            <a:ext cx="3018775"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btn-group-large</a:t>
            </a:r>
            <a:r>
              <a:rPr lang="es-CO" dirty="0" smtClean="0">
                <a:solidFill>
                  <a:srgbClr val="DC143C"/>
                </a:solidFill>
                <a:latin typeface="Menlo"/>
              </a:rPr>
              <a:t>     </a:t>
            </a:r>
            <a:r>
              <a:rPr lang="es-CO" dirty="0" err="1" smtClean="0">
                <a:solidFill>
                  <a:srgbClr val="DC143C"/>
                </a:solidFill>
                <a:latin typeface="Menlo"/>
              </a:rPr>
              <a:t>example</a:t>
            </a:r>
            <a:endParaRPr lang="en-GB" dirty="0"/>
          </a:p>
        </p:txBody>
      </p:sp>
      <p:sp>
        <p:nvSpPr>
          <p:cNvPr id="12" name="Rectángulo 11"/>
          <p:cNvSpPr/>
          <p:nvPr/>
        </p:nvSpPr>
        <p:spPr>
          <a:xfrm>
            <a:off x="9139739" y="1981800"/>
            <a:ext cx="2044149"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btn</a:t>
            </a:r>
            <a:r>
              <a:rPr lang="es-CO" dirty="0">
                <a:solidFill>
                  <a:srgbClr val="DC143C"/>
                </a:solidFill>
                <a:latin typeface="Menlo"/>
              </a:rPr>
              <a:t>-</a:t>
            </a:r>
            <a:r>
              <a:rPr lang="es-CO" dirty="0" err="1">
                <a:solidFill>
                  <a:srgbClr val="DC143C"/>
                </a:solidFill>
                <a:latin typeface="Menlo"/>
              </a:rPr>
              <a:t>group</a:t>
            </a:r>
            <a:r>
              <a:rPr lang="es-CO" dirty="0">
                <a:solidFill>
                  <a:srgbClr val="DC143C"/>
                </a:solidFill>
                <a:latin typeface="Menlo"/>
              </a:rPr>
              <a:t>-vertical</a:t>
            </a:r>
            <a:endParaRPr lang="en-GB" dirty="0"/>
          </a:p>
        </p:txBody>
      </p:sp>
      <p:sp>
        <p:nvSpPr>
          <p:cNvPr id="13" name="Rectángulo 12"/>
          <p:cNvSpPr/>
          <p:nvPr/>
        </p:nvSpPr>
        <p:spPr>
          <a:xfrm>
            <a:off x="2773731" y="626239"/>
            <a:ext cx="6981463" cy="369332"/>
          </a:xfrm>
          <a:prstGeom prst="rect">
            <a:avLst/>
          </a:prstGeom>
        </p:spPr>
        <p:txBody>
          <a:bodyPr wrap="none">
            <a:spAutoFit/>
          </a:bodyPr>
          <a:lstStyle/>
          <a:p>
            <a:r>
              <a:rPr lang="es-CO">
                <a:solidFill>
                  <a:srgbClr val="DC143C"/>
                </a:solidFill>
                <a:latin typeface="Menlo"/>
              </a:rPr>
              <a:t>http://www.w3schools.com/bootstrap/bootstrap_button_groups.asp</a:t>
            </a:r>
            <a:endParaRPr lang="en-GB" dirty="0"/>
          </a:p>
        </p:txBody>
      </p:sp>
      <p:grpSp>
        <p:nvGrpSpPr>
          <p:cNvPr id="17" name="Grupo 16"/>
          <p:cNvGrpSpPr/>
          <p:nvPr/>
        </p:nvGrpSpPr>
        <p:grpSpPr>
          <a:xfrm>
            <a:off x="1186543" y="1157733"/>
            <a:ext cx="2579914" cy="871550"/>
            <a:chOff x="1186543" y="1157733"/>
            <a:chExt cx="2579914" cy="871550"/>
          </a:xfrm>
        </p:grpSpPr>
        <p:cxnSp>
          <p:nvCxnSpPr>
            <p:cNvPr id="14" name="Conector recto de flecha 13"/>
            <p:cNvCxnSpPr/>
            <p:nvPr/>
          </p:nvCxnSpPr>
          <p:spPr>
            <a:xfrm flipV="1">
              <a:off x="2465614" y="1157733"/>
              <a:ext cx="193221" cy="32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1186543" y="1659951"/>
              <a:ext cx="2579914" cy="369332"/>
            </a:xfrm>
            <a:prstGeom prst="rect">
              <a:avLst/>
            </a:prstGeom>
            <a:noFill/>
          </p:spPr>
          <p:txBody>
            <a:bodyPr wrap="square" rtlCol="0">
              <a:spAutoFit/>
            </a:bodyPr>
            <a:lstStyle/>
            <a:p>
              <a:r>
                <a:rPr lang="en-GB" dirty="0" smtClean="0"/>
                <a:t>Go to </a:t>
              </a:r>
              <a:r>
                <a:rPr lang="en-GB" dirty="0" err="1" smtClean="0"/>
                <a:t>linck</a:t>
              </a:r>
              <a:endParaRPr lang="en-GB" dirty="0"/>
            </a:p>
          </p:txBody>
        </p:sp>
      </p:grpSp>
    </p:spTree>
    <p:extLst>
      <p:ext uri="{BB962C8B-B14F-4D97-AF65-F5344CB8AC3E}">
        <p14:creationId xmlns:p14="http://schemas.microsoft.com/office/powerpoint/2010/main" val="6441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43284" y="359620"/>
            <a:ext cx="1326004" cy="369332"/>
          </a:xfrm>
          <a:prstGeom prst="rect">
            <a:avLst/>
          </a:prstGeom>
        </p:spPr>
        <p:txBody>
          <a:bodyPr wrap="none">
            <a:spAutoFit/>
          </a:bodyPr>
          <a:lstStyle/>
          <a:p>
            <a:r>
              <a:rPr lang="es-CO" dirty="0" err="1">
                <a:solidFill>
                  <a:srgbClr val="333333"/>
                </a:solidFill>
                <a:latin typeface="Arial" panose="020B0604020202020204" pitchFamily="34" charset="0"/>
              </a:rPr>
              <a:t>Glyphicons</a:t>
            </a:r>
            <a:endParaRPr lang="es-CO" b="0" i="0" dirty="0">
              <a:solidFill>
                <a:srgbClr val="333333"/>
              </a:solidFill>
              <a:effectLst/>
              <a:latin typeface="Arial" panose="020B0604020202020204" pitchFamily="34" charset="0"/>
            </a:endParaRPr>
          </a:p>
        </p:txBody>
      </p:sp>
      <p:sp>
        <p:nvSpPr>
          <p:cNvPr id="5" name="Rectángulo 4"/>
          <p:cNvSpPr/>
          <p:nvPr/>
        </p:nvSpPr>
        <p:spPr>
          <a:xfrm>
            <a:off x="2633810" y="2046906"/>
            <a:ext cx="6009979" cy="369332"/>
          </a:xfrm>
          <a:prstGeom prst="rect">
            <a:avLst/>
          </a:prstGeom>
        </p:spPr>
        <p:txBody>
          <a:bodyPr wrap="non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 </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a:t>
            </a:r>
            <a:r>
              <a:rPr lang="en-US" i="1" dirty="0">
                <a:solidFill>
                  <a:srgbClr val="0000CD"/>
                </a:solidFill>
                <a:latin typeface="Consolas" panose="020B0609020204030204" pitchFamily="49" charset="0"/>
              </a:rPr>
              <a:t>name</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4778829" y="2862943"/>
            <a:ext cx="21771"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3450772" y="3581400"/>
            <a:ext cx="3929743" cy="369332"/>
          </a:xfrm>
          <a:prstGeom prst="rect">
            <a:avLst/>
          </a:prstGeom>
          <a:noFill/>
        </p:spPr>
        <p:txBody>
          <a:bodyPr wrap="square" rtlCol="0">
            <a:spAutoFit/>
          </a:bodyPr>
          <a:lstStyle/>
          <a:p>
            <a:r>
              <a:rPr lang="en-GB" dirty="0" smtClean="0"/>
              <a:t>Insertion of a </a:t>
            </a:r>
            <a:r>
              <a:rPr lang="en-GB" dirty="0" err="1" smtClean="0"/>
              <a:t>glyphicon</a:t>
            </a:r>
            <a:endParaRPr lang="en-GB" dirty="0"/>
          </a:p>
        </p:txBody>
      </p:sp>
      <p:sp>
        <p:nvSpPr>
          <p:cNvPr id="9" name="Rectángulo 8"/>
          <p:cNvSpPr/>
          <p:nvPr/>
        </p:nvSpPr>
        <p:spPr>
          <a:xfrm>
            <a:off x="2471057" y="4572391"/>
            <a:ext cx="7478486" cy="369332"/>
          </a:xfrm>
          <a:prstGeom prst="rect">
            <a:avLst/>
          </a:prstGeom>
        </p:spPr>
        <p:txBody>
          <a:bodyPr wrap="square">
            <a:spAutoFit/>
          </a:bodyPr>
          <a:lstStyle/>
          <a:p>
            <a:r>
              <a:rPr lang="en-GB" dirty="0"/>
              <a:t>http://www.w3schools.com/bootstrap/bootstrap_ref_comp_glyphs.asp</a:t>
            </a:r>
          </a:p>
        </p:txBody>
      </p:sp>
    </p:spTree>
    <p:extLst>
      <p:ext uri="{BB962C8B-B14F-4D97-AF65-F5344CB8AC3E}">
        <p14:creationId xmlns:p14="http://schemas.microsoft.com/office/powerpoint/2010/main" val="3698938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19213" y="823232"/>
            <a:ext cx="2294092" cy="1081767"/>
          </a:xfrm>
          <a:prstGeom prst="rect">
            <a:avLst/>
          </a:prstGeom>
        </p:spPr>
      </p:pic>
      <p:sp>
        <p:nvSpPr>
          <p:cNvPr id="5" name="Rectángulo 4"/>
          <p:cNvSpPr/>
          <p:nvPr/>
        </p:nvSpPr>
        <p:spPr>
          <a:xfrm>
            <a:off x="587827" y="2706958"/>
            <a:ext cx="8088087"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5</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Comments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10</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Updates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2</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2960915" y="3737595"/>
            <a:ext cx="10885" cy="82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319213" y="4672217"/>
            <a:ext cx="5029200" cy="369332"/>
          </a:xfrm>
          <a:prstGeom prst="rect">
            <a:avLst/>
          </a:prstGeom>
          <a:noFill/>
        </p:spPr>
        <p:txBody>
          <a:bodyPr wrap="square" rtlCol="0">
            <a:spAutoFit/>
          </a:bodyPr>
          <a:lstStyle/>
          <a:p>
            <a:r>
              <a:rPr lang="en-GB" dirty="0" smtClean="0"/>
              <a:t>Use span to add this badge to a link</a:t>
            </a:r>
            <a:endParaRPr lang="en-GB" dirty="0"/>
          </a:p>
        </p:txBody>
      </p:sp>
      <p:sp>
        <p:nvSpPr>
          <p:cNvPr id="9" name="CuadroTexto 8"/>
          <p:cNvSpPr txBox="1"/>
          <p:nvPr/>
        </p:nvSpPr>
        <p:spPr>
          <a:xfrm>
            <a:off x="261257" y="91372"/>
            <a:ext cx="4604657" cy="369332"/>
          </a:xfrm>
          <a:prstGeom prst="rect">
            <a:avLst/>
          </a:prstGeom>
          <a:noFill/>
        </p:spPr>
        <p:txBody>
          <a:bodyPr wrap="square" rtlCol="0">
            <a:spAutoFit/>
          </a:bodyPr>
          <a:lstStyle/>
          <a:p>
            <a:r>
              <a:rPr lang="en-GB" dirty="0" smtClean="0"/>
              <a:t>Badge and label</a:t>
            </a:r>
            <a:endParaRPr lang="en-GB" dirty="0"/>
          </a:p>
        </p:txBody>
      </p:sp>
      <p:pic>
        <p:nvPicPr>
          <p:cNvPr id="10" name="Imagen 9"/>
          <p:cNvPicPr>
            <a:picLocks noChangeAspect="1"/>
          </p:cNvPicPr>
          <p:nvPr/>
        </p:nvPicPr>
        <p:blipFill>
          <a:blip r:embed="rId3"/>
          <a:stretch>
            <a:fillRect/>
          </a:stretch>
        </p:blipFill>
        <p:spPr>
          <a:xfrm>
            <a:off x="9180059" y="611458"/>
            <a:ext cx="2257425" cy="2095500"/>
          </a:xfrm>
          <a:prstGeom prst="rect">
            <a:avLst/>
          </a:prstGeom>
        </p:spPr>
      </p:pic>
      <p:sp>
        <p:nvSpPr>
          <p:cNvPr id="11" name="Rectángulo 10"/>
          <p:cNvSpPr/>
          <p:nvPr/>
        </p:nvSpPr>
        <p:spPr>
          <a:xfrm>
            <a:off x="7424057" y="4098394"/>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endParaRPr lang="en-GB" dirty="0"/>
          </a:p>
        </p:txBody>
      </p:sp>
      <p:grpSp>
        <p:nvGrpSpPr>
          <p:cNvPr id="15" name="Grupo 14"/>
          <p:cNvGrpSpPr/>
          <p:nvPr/>
        </p:nvGrpSpPr>
        <p:grpSpPr>
          <a:xfrm>
            <a:off x="6215743" y="5298723"/>
            <a:ext cx="5704114" cy="1327980"/>
            <a:chOff x="6215743" y="5298723"/>
            <a:chExt cx="5704114" cy="1327980"/>
          </a:xfrm>
        </p:grpSpPr>
        <p:sp>
          <p:nvSpPr>
            <p:cNvPr id="12" name="Rectangle 1"/>
            <p:cNvSpPr>
              <a:spLocks noChangeArrowheads="1"/>
            </p:cNvSpPr>
            <p:nvPr/>
          </p:nvSpPr>
          <p:spPr bwMode="auto">
            <a:xfrm>
              <a:off x="6215743" y="5703373"/>
              <a:ext cx="5704114" cy="923330"/>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smtClean="0">
                  <a:ln>
                    <a:noFill/>
                  </a:ln>
                  <a:solidFill>
                    <a:srgbClr val="DC143C"/>
                  </a:solidFill>
                  <a:effectLst/>
                  <a:latin typeface="Menlo"/>
                </a:rPr>
                <a:t>.label-default</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.label-primary</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.label-success</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.label-info</a:t>
              </a:r>
              <a:r>
                <a:rPr kumimoji="0" lang="es-CO" altLang="es-CO" b="0" i="0" u="none" strike="noStrike" cap="none" normalizeH="0" baseline="0" smtClean="0">
                  <a:ln>
                    <a:noFill/>
                  </a:ln>
                  <a:solidFill>
                    <a:srgbClr val="333333"/>
                  </a:solidFill>
                  <a:effectLst/>
                  <a:latin typeface="Verdana" panose="020B0604030504040204" pitchFamily="34" charset="0"/>
                </a:rPr>
                <a:t>,</a:t>
              </a:r>
              <a:r>
                <a:rPr kumimoji="0" lang="es-CO" altLang="es-CO" b="0" i="0" u="none" strike="noStrike" cap="none" normalizeH="0" baseline="0" smtClean="0">
                  <a:ln>
                    <a:noFill/>
                  </a:ln>
                  <a:solidFill>
                    <a:srgbClr val="DC143C"/>
                  </a:solidFill>
                  <a:effectLst/>
                  <a:latin typeface="Menlo"/>
                </a:rPr>
                <a:t>.label-warning</a:t>
              </a:r>
              <a:r>
                <a:rPr kumimoji="0" lang="es-CO" altLang="es-CO" b="0" i="0" u="none" strike="noStrike" cap="none" normalizeH="0" baseline="0" smtClean="0">
                  <a:ln>
                    <a:noFill/>
                  </a:ln>
                  <a:solidFill>
                    <a:srgbClr val="333333"/>
                  </a:solidFill>
                  <a:effectLst/>
                  <a:latin typeface="Verdana" panose="020B0604030504040204" pitchFamily="34" charset="0"/>
                </a:rPr>
                <a:t> or </a:t>
              </a:r>
              <a:r>
                <a:rPr kumimoji="0" lang="es-CO" altLang="es-CO" b="0" i="0" u="none" strike="noStrike" cap="none" normalizeH="0" baseline="0" smtClean="0">
                  <a:ln>
                    <a:noFill/>
                  </a:ln>
                  <a:solidFill>
                    <a:srgbClr val="DC143C"/>
                  </a:solidFill>
                  <a:effectLst/>
                  <a:latin typeface="Menlo"/>
                </a:rPr>
                <a:t>.label-danger</a:t>
              </a:r>
              <a:r>
                <a:rPr kumimoji="0" lang="es-CO" altLang="es-CO" b="0" i="0" u="none" strike="noStrike" cap="none" normalizeH="0" baseline="0" smtClean="0">
                  <a:ln>
                    <a:noFill/>
                  </a:ln>
                  <a:solidFill>
                    <a:srgbClr val="333333"/>
                  </a:solidFill>
                  <a:effectLst/>
                  <a:latin typeface="Verdana" panose="020B0604030504040204" pitchFamily="34" charset="0"/>
                </a:rPr>
                <a:t>, within a </a:t>
              </a:r>
              <a:r>
                <a:rPr kumimoji="0" lang="es-CO" altLang="es-CO" b="0" i="0" u="none" strike="noStrike" cap="none" normalizeH="0" baseline="0" smtClean="0">
                  <a:ln>
                    <a:noFill/>
                  </a:ln>
                  <a:solidFill>
                    <a:srgbClr val="DC143C"/>
                  </a:solidFill>
                  <a:effectLst/>
                  <a:latin typeface="Menlo"/>
                </a:rPr>
                <a:t>&lt;span&gt;</a:t>
              </a:r>
              <a:r>
                <a:rPr kumimoji="0" lang="es-CO" altLang="es-CO" b="0" i="0" u="none" strike="noStrike" cap="none" normalizeH="0" baseline="0" smtClean="0">
                  <a:ln>
                    <a:noFill/>
                  </a:ln>
                  <a:solidFill>
                    <a:srgbClr val="333333"/>
                  </a:solidFill>
                  <a:effectLst/>
                  <a:latin typeface="Verdana" panose="020B0604030504040204" pitchFamily="34" charset="0"/>
                </a:rPr>
                <a:t> element to create a label</a:t>
              </a:r>
              <a:r>
                <a:rPr kumimoji="0" lang="es-CO" altLang="es-CO" sz="1200" b="0" i="0" u="none" strike="noStrike" cap="none" normalizeH="0" baseline="0" smtClean="0">
                  <a:ln>
                    <a:noFill/>
                  </a:ln>
                  <a:solidFill>
                    <a:schemeClr val="tx1"/>
                  </a:solidFill>
                  <a:effectLst/>
                </a:rPr>
                <a:t> </a:t>
              </a:r>
              <a:endParaRPr kumimoji="0" lang="es-CO" altLang="es-CO" sz="3200" b="0" i="0" u="none" strike="noStrike" cap="none" normalizeH="0" baseline="0" smtClean="0">
                <a:ln>
                  <a:noFill/>
                </a:ln>
                <a:solidFill>
                  <a:schemeClr val="tx1"/>
                </a:solidFill>
                <a:effectLst/>
                <a:latin typeface="Arial" panose="020B0604020202020204" pitchFamily="34" charset="0"/>
              </a:endParaRPr>
            </a:p>
          </p:txBody>
        </p:sp>
        <p:cxnSp>
          <p:nvCxnSpPr>
            <p:cNvPr id="14" name="Conector recto de flecha 13"/>
            <p:cNvCxnSpPr/>
            <p:nvPr/>
          </p:nvCxnSpPr>
          <p:spPr>
            <a:xfrm>
              <a:off x="8153400" y="5298723"/>
              <a:ext cx="0" cy="32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928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List group</a:t>
            </a:r>
            <a:endParaRPr lang="en-GB" dirty="0"/>
          </a:p>
        </p:txBody>
      </p:sp>
      <p:pic>
        <p:nvPicPr>
          <p:cNvPr id="4" name="Imagen 3"/>
          <p:cNvPicPr>
            <a:picLocks noChangeAspect="1"/>
          </p:cNvPicPr>
          <p:nvPr/>
        </p:nvPicPr>
        <p:blipFill>
          <a:blip r:embed="rId2"/>
          <a:stretch>
            <a:fillRect/>
          </a:stretch>
        </p:blipFill>
        <p:spPr>
          <a:xfrm>
            <a:off x="1400174" y="1500187"/>
            <a:ext cx="9812334" cy="5248956"/>
          </a:xfrm>
          <a:prstGeom prst="rect">
            <a:avLst/>
          </a:prstGeom>
        </p:spPr>
      </p:pic>
      <p:sp>
        <p:nvSpPr>
          <p:cNvPr id="5" name="CuadroTexto 4"/>
          <p:cNvSpPr txBox="1"/>
          <p:nvPr/>
        </p:nvSpPr>
        <p:spPr>
          <a:xfrm>
            <a:off x="6204857" y="365125"/>
            <a:ext cx="3929743" cy="369332"/>
          </a:xfrm>
          <a:prstGeom prst="rect">
            <a:avLst/>
          </a:prstGeom>
          <a:noFill/>
        </p:spPr>
        <p:txBody>
          <a:bodyPr wrap="square" rtlCol="0">
            <a:spAutoFit/>
          </a:bodyPr>
          <a:lstStyle/>
          <a:p>
            <a:r>
              <a:rPr lang="en-GB" dirty="0" smtClean="0"/>
              <a:t>Try to make disable and active</a:t>
            </a:r>
            <a:endParaRPr lang="en-GB" dirty="0"/>
          </a:p>
        </p:txBody>
      </p:sp>
    </p:spTree>
    <p:extLst>
      <p:ext uri="{BB962C8B-B14F-4D97-AF65-F5344CB8AC3E}">
        <p14:creationId xmlns:p14="http://schemas.microsoft.com/office/powerpoint/2010/main" val="153773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93523" y="2039862"/>
            <a:ext cx="7348119" cy="3274475"/>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471582" y="993005"/>
            <a:ext cx="6096000" cy="1200329"/>
          </a:xfrm>
          <a:prstGeom prst="rect">
            <a:avLst/>
          </a:prstGeom>
        </p:spPr>
        <p:txBody>
          <a:bodyPr>
            <a:spAutoFit/>
          </a:bodyPr>
          <a:lstStyle/>
          <a:p>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link</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rel</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"stylesheet"</a:t>
            </a:r>
            <a:r>
              <a:rPr lang="en-US" b="0" i="0" dirty="0" smtClean="0">
                <a:solidFill>
                  <a:srgbClr val="444444"/>
                </a:solidFill>
                <a:effectLst/>
                <a:latin typeface="Consolas" panose="020B0609020204030204" pitchFamily="49" charset="0"/>
              </a:rPr>
              <a:t> </a:t>
            </a:r>
            <a:r>
              <a:rPr lang="en-US" b="0" i="0" dirty="0" smtClean="0">
                <a:solidFill>
                  <a:srgbClr val="FF0000"/>
                </a:solidFill>
                <a:effectLst/>
                <a:latin typeface="Consolas" panose="020B0609020204030204" pitchFamily="49" charset="0"/>
              </a:rPr>
              <a:t>type=</a:t>
            </a:r>
            <a:r>
              <a:rPr lang="en-US" b="0" i="0" dirty="0" smtClean="0">
                <a:solidFill>
                  <a:srgbClr val="0000CD"/>
                </a:solidFill>
                <a:effectLst/>
                <a:latin typeface="Consolas" panose="020B0609020204030204" pitchFamily="49" charset="0"/>
              </a:rPr>
              <a:t>"text/</a:t>
            </a:r>
            <a:r>
              <a:rPr lang="en-US" b="0" i="0" dirty="0" err="1" smtClean="0">
                <a:solidFill>
                  <a:srgbClr val="0000CD"/>
                </a:solidFill>
                <a:effectLst/>
                <a:latin typeface="Consolas" panose="020B0609020204030204" pitchFamily="49" charset="0"/>
              </a:rPr>
              <a:t>css</a:t>
            </a:r>
            <a:r>
              <a:rPr lang="en-US" b="0" i="0" dirty="0" smtClean="0">
                <a:solidFill>
                  <a:srgbClr val="0000CD"/>
                </a:solidFill>
                <a:effectLst/>
                <a:latin typeface="Consolas" panose="020B0609020204030204" pitchFamily="49" charset="0"/>
              </a:rPr>
              <a:t>"</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href</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"mystyle.css"</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endParaRPr lang="en-GB" dirty="0"/>
          </a:p>
        </p:txBody>
      </p:sp>
      <p:sp>
        <p:nvSpPr>
          <p:cNvPr id="7" name="CuadroTexto 6"/>
          <p:cNvSpPr txBox="1"/>
          <p:nvPr/>
        </p:nvSpPr>
        <p:spPr>
          <a:xfrm>
            <a:off x="7290622" y="1316777"/>
            <a:ext cx="2498952" cy="369332"/>
          </a:xfrm>
          <a:prstGeom prst="rect">
            <a:avLst/>
          </a:prstGeom>
          <a:noFill/>
        </p:spPr>
        <p:txBody>
          <a:bodyPr wrap="square" rtlCol="0">
            <a:spAutoFit/>
          </a:bodyPr>
          <a:lstStyle/>
          <a:p>
            <a:r>
              <a:rPr lang="en-GB" dirty="0" smtClean="0"/>
              <a:t>This is how we link files</a:t>
            </a:r>
            <a:endParaRPr lang="en-GB" dirty="0"/>
          </a:p>
        </p:txBody>
      </p:sp>
      <p:graphicFrame>
        <p:nvGraphicFramePr>
          <p:cNvPr id="2" name="Tabla 1"/>
          <p:cNvGraphicFramePr>
            <a:graphicFrameLocks noGrp="1"/>
          </p:cNvGraphicFramePr>
          <p:nvPr>
            <p:extLst>
              <p:ext uri="{D42A27DB-BD31-4B8C-83A1-F6EECF244321}">
                <p14:modId xmlns:p14="http://schemas.microsoft.com/office/powerpoint/2010/main" val="157754004"/>
              </p:ext>
            </p:extLst>
          </p:nvPr>
        </p:nvGraphicFramePr>
        <p:xfrm>
          <a:off x="1104219" y="5434974"/>
          <a:ext cx="9972676" cy="112776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4"/>
                        </a:rPr>
                        <a:t>&lt;script&gt;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a:effectLst/>
                        </a:rPr>
                        <a:t>Defines a client-side script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u="sng">
                          <a:solidFill>
                            <a:srgbClr val="333333"/>
                          </a:solidFill>
                          <a:effectLst/>
                          <a:hlinkClick r:id="rId5"/>
                        </a:rPr>
                        <a:t>&lt;noscript&gt;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Defines an alternate content for users that do not support client-side scripts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8" name="CuadroTexto 7"/>
          <p:cNvSpPr txBox="1"/>
          <p:nvPr/>
        </p:nvSpPr>
        <p:spPr>
          <a:xfrm>
            <a:off x="117230" y="132028"/>
            <a:ext cx="11172093"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This is how the computer interprets HTML5, what you see on the web is the white part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42490404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40279"/>
            <a:ext cx="12192000" cy="25774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4" name="TextBox 3"/>
          <p:cNvSpPr txBox="1"/>
          <p:nvPr/>
        </p:nvSpPr>
        <p:spPr>
          <a:xfrm>
            <a:off x="2268855" y="1209921"/>
            <a:ext cx="7610986" cy="954107"/>
          </a:xfrm>
          <a:prstGeom prst="rect">
            <a:avLst/>
          </a:prstGeom>
          <a:noFill/>
        </p:spPr>
        <p:txBody>
          <a:bodyPr wrap="square" rtlCol="0">
            <a:spAutoFit/>
          </a:bodyPr>
          <a:lstStyle/>
          <a:p>
            <a:r>
              <a:rPr lang="en-US" sz="2800" dirty="0" smtClean="0"/>
              <a:t>Become a business leader with the skills to deploy your ideas through technology </a:t>
            </a:r>
            <a:endParaRPr lang="en-US" sz="2800" dirty="0"/>
          </a:p>
        </p:txBody>
      </p:sp>
      <p:sp>
        <p:nvSpPr>
          <p:cNvPr id="5" name="TextBox 4"/>
          <p:cNvSpPr txBox="1"/>
          <p:nvPr/>
        </p:nvSpPr>
        <p:spPr>
          <a:xfrm>
            <a:off x="2290507" y="2381978"/>
            <a:ext cx="7610986" cy="523220"/>
          </a:xfrm>
          <a:prstGeom prst="rect">
            <a:avLst/>
          </a:prstGeom>
          <a:noFill/>
        </p:spPr>
        <p:txBody>
          <a:bodyPr wrap="square" rtlCol="0">
            <a:spAutoFit/>
          </a:bodyPr>
          <a:lstStyle/>
          <a:p>
            <a:r>
              <a:rPr lang="en-US" sz="1400" dirty="0" smtClean="0"/>
              <a:t>Learn from experts in entrepreneurship and IT to manage and code web and mobile projects in only 2 months by using </a:t>
            </a:r>
            <a:r>
              <a:rPr lang="en-US" sz="1400" dirty="0" err="1" smtClean="0"/>
              <a:t>meteor.js</a:t>
            </a:r>
            <a:endParaRPr lang="en-US" sz="1400"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6" name="Chevron 15"/>
          <p:cNvSpPr/>
          <p:nvPr/>
        </p:nvSpPr>
        <p:spPr>
          <a:xfrm rot="10800000">
            <a:off x="20574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1145718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25781" y="1635492"/>
            <a:ext cx="777240" cy="369332"/>
          </a:xfrm>
          <a:prstGeom prst="rect">
            <a:avLst/>
          </a:prstGeom>
          <a:noFill/>
        </p:spPr>
        <p:txBody>
          <a:bodyPr wrap="square" rtlCol="0">
            <a:spAutoFit/>
          </a:bodyPr>
          <a:lstStyle/>
          <a:p>
            <a:r>
              <a:rPr lang="en-US" dirty="0" smtClean="0"/>
              <a:t>2 </a:t>
            </a:r>
            <a:r>
              <a:rPr lang="en-US" dirty="0" err="1" smtClean="0"/>
              <a:t>img</a:t>
            </a:r>
            <a:endParaRPr lang="en-US" dirty="0"/>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rotWithShape="1">
          <a:blip r:embed="rId2"/>
          <a:srcRect b="75749"/>
          <a:stretch/>
        </p:blipFill>
        <p:spPr>
          <a:xfrm>
            <a:off x="1501997" y="3323203"/>
            <a:ext cx="8686800" cy="811882"/>
          </a:xfrm>
          <a:prstGeom prst="rect">
            <a:avLst/>
          </a:prstGeom>
        </p:spPr>
      </p:pic>
      <p:pic>
        <p:nvPicPr>
          <p:cNvPr id="10" name="Picture 9"/>
          <p:cNvPicPr>
            <a:picLocks noChangeAspect="1"/>
          </p:cNvPicPr>
          <p:nvPr/>
        </p:nvPicPr>
        <p:blipFill rotWithShape="1">
          <a:blip r:embed="rId3"/>
          <a:srcRect t="39730" b="43498"/>
          <a:stretch/>
        </p:blipFill>
        <p:spPr>
          <a:xfrm>
            <a:off x="0" y="4112217"/>
            <a:ext cx="12192000" cy="732480"/>
          </a:xfrm>
          <a:prstGeom prst="rect">
            <a:avLst/>
          </a:prstGeom>
        </p:spPr>
      </p:pic>
      <p:sp>
        <p:nvSpPr>
          <p:cNvPr id="3" name="TextBox 2"/>
          <p:cNvSpPr txBox="1"/>
          <p:nvPr/>
        </p:nvSpPr>
        <p:spPr>
          <a:xfrm>
            <a:off x="7769372" y="3582561"/>
            <a:ext cx="3686515" cy="646331"/>
          </a:xfrm>
          <a:prstGeom prst="rect">
            <a:avLst/>
          </a:prstGeom>
          <a:noFill/>
        </p:spPr>
        <p:txBody>
          <a:bodyPr wrap="square" rtlCol="0">
            <a:spAutoFit/>
          </a:bodyPr>
          <a:lstStyle/>
          <a:p>
            <a:r>
              <a:rPr lang="en-US" dirty="0" smtClean="0"/>
              <a:t>The best way to learn coding for the </a:t>
            </a:r>
            <a:r>
              <a:rPr lang="en-US" smtClean="0"/>
              <a:t>business lieder </a:t>
            </a:r>
            <a:r>
              <a:rPr lang="en-US" dirty="0" smtClean="0"/>
              <a:t>of tomorrow</a:t>
            </a:r>
            <a:endParaRPr lang="en-US" dirty="0"/>
          </a:p>
        </p:txBody>
      </p:sp>
      <p:sp>
        <p:nvSpPr>
          <p:cNvPr id="20" name="TextBox 19"/>
          <p:cNvSpPr txBox="1"/>
          <p:nvPr/>
        </p:nvSpPr>
        <p:spPr>
          <a:xfrm>
            <a:off x="7938135" y="5017906"/>
            <a:ext cx="3517752" cy="1569660"/>
          </a:xfrm>
          <a:prstGeom prst="rect">
            <a:avLst/>
          </a:prstGeom>
          <a:noFill/>
        </p:spPr>
        <p:txBody>
          <a:bodyPr wrap="square" rtlCol="0">
            <a:spAutoFit/>
          </a:bodyPr>
          <a:lstStyle/>
          <a:p>
            <a:r>
              <a:rPr lang="en-US" sz="1200" dirty="0" err="1" smtClean="0"/>
              <a:t>Codementor</a:t>
            </a:r>
            <a:r>
              <a:rPr lang="en-US" sz="1200" dirty="0" smtClean="0"/>
              <a:t> enables students and young professionals with a business background to execute ideas, manage teams and assess projects with a strong IT component. </a:t>
            </a:r>
          </a:p>
          <a:p>
            <a:endParaRPr lang="en-US" sz="1200" dirty="0"/>
          </a:p>
          <a:p>
            <a:r>
              <a:rPr lang="en-US" sz="1200" dirty="0"/>
              <a:t>We want to provide fast, business-geared learning at the right price.</a:t>
            </a:r>
          </a:p>
          <a:p>
            <a:endParaRPr lang="en-US" sz="1200" dirty="0" smtClean="0"/>
          </a:p>
        </p:txBody>
      </p:sp>
      <p:sp>
        <p:nvSpPr>
          <p:cNvPr id="23" name="TextBox 22"/>
          <p:cNvSpPr txBox="1"/>
          <p:nvPr/>
        </p:nvSpPr>
        <p:spPr>
          <a:xfrm>
            <a:off x="236916" y="5021363"/>
            <a:ext cx="3621519" cy="1015663"/>
          </a:xfrm>
          <a:prstGeom prst="rect">
            <a:avLst/>
          </a:prstGeom>
          <a:noFill/>
        </p:spPr>
        <p:txBody>
          <a:bodyPr wrap="square" rtlCol="0">
            <a:spAutoFit/>
          </a:bodyPr>
          <a:lstStyle/>
          <a:p>
            <a:r>
              <a:rPr lang="en-US" sz="1200" dirty="0" err="1" smtClean="0"/>
              <a:t>Codementor</a:t>
            </a:r>
            <a:r>
              <a:rPr lang="en-US" sz="1200" dirty="0" smtClean="0"/>
              <a:t> gives you a key differentiation factor and makes you a professional with a very scarce and highly demanded profile. That can either target to apply for a high position in the corporate world or be a valuable asset in a startup team.</a:t>
            </a:r>
          </a:p>
        </p:txBody>
      </p:sp>
      <p:sp>
        <p:nvSpPr>
          <p:cNvPr id="24" name="TextBox 23"/>
          <p:cNvSpPr txBox="1"/>
          <p:nvPr/>
        </p:nvSpPr>
        <p:spPr>
          <a:xfrm>
            <a:off x="4095351" y="4844697"/>
            <a:ext cx="3574691" cy="1015663"/>
          </a:xfrm>
          <a:prstGeom prst="rect">
            <a:avLst/>
          </a:prstGeom>
          <a:noFill/>
        </p:spPr>
        <p:txBody>
          <a:bodyPr wrap="square" rtlCol="0">
            <a:spAutoFit/>
          </a:bodyPr>
          <a:lstStyle/>
          <a:p>
            <a:endParaRPr lang="en-US" sz="1200" dirty="0" smtClean="0"/>
          </a:p>
          <a:p>
            <a:r>
              <a:rPr lang="en-US" sz="1200" dirty="0" smtClean="0"/>
              <a:t>Make young innovators ready to drive change with the latest IT tools. </a:t>
            </a:r>
          </a:p>
          <a:p>
            <a:r>
              <a:rPr lang="en-US" sz="1200" dirty="0" smtClean="0"/>
              <a:t>Be the place where the business and the IT world find each other to enhance creative processes</a:t>
            </a:r>
          </a:p>
        </p:txBody>
      </p:sp>
    </p:spTree>
    <p:extLst>
      <p:ext uri="{BB962C8B-B14F-4D97-AF65-F5344CB8AC3E}">
        <p14:creationId xmlns:p14="http://schemas.microsoft.com/office/powerpoint/2010/main" val="5248723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1815671" y="1024486"/>
            <a:ext cx="9003277" cy="1619211"/>
          </a:xfrm>
          <a:prstGeom prst="rect">
            <a:avLst/>
          </a:prstGeom>
        </p:spPr>
      </p:pic>
      <p:pic>
        <p:nvPicPr>
          <p:cNvPr id="3" name="Picture 2"/>
          <p:cNvPicPr>
            <a:picLocks noChangeAspect="1"/>
          </p:cNvPicPr>
          <p:nvPr/>
        </p:nvPicPr>
        <p:blipFill>
          <a:blip r:embed="rId3"/>
          <a:stretch>
            <a:fillRect/>
          </a:stretch>
        </p:blipFill>
        <p:spPr>
          <a:xfrm>
            <a:off x="708660" y="2462789"/>
            <a:ext cx="3676734" cy="1432430"/>
          </a:xfrm>
          <a:prstGeom prst="rect">
            <a:avLst/>
          </a:prstGeom>
        </p:spPr>
      </p:pic>
      <p:sp>
        <p:nvSpPr>
          <p:cNvPr id="8" name="Rectangle 7"/>
          <p:cNvSpPr/>
          <p:nvPr/>
        </p:nvSpPr>
        <p:spPr>
          <a:xfrm>
            <a:off x="3744165" y="580322"/>
            <a:ext cx="6377195" cy="369332"/>
          </a:xfrm>
          <a:prstGeom prst="rect">
            <a:avLst/>
          </a:prstGeom>
        </p:spPr>
        <p:txBody>
          <a:bodyPr wrap="none">
            <a:spAutoFit/>
          </a:bodyPr>
          <a:lstStyle/>
          <a:p>
            <a:r>
              <a:rPr lang="en-US" dirty="0"/>
              <a:t>The course </a:t>
            </a:r>
            <a:r>
              <a:rPr lang="en-US" dirty="0" smtClean="0"/>
              <a:t>have a methodology divided into 3 </a:t>
            </a:r>
            <a:r>
              <a:rPr lang="en-US" dirty="0"/>
              <a:t>fundamental pillars</a:t>
            </a:r>
          </a:p>
        </p:txBody>
      </p:sp>
      <p:sp>
        <p:nvSpPr>
          <p:cNvPr id="10" name="Rectangle 9"/>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12" name="TextBox 11"/>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15" name="Rectangle 14"/>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24" name="Rectangle 23"/>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20" name="Rectangle 19"/>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25" name="Picture 24"/>
          <p:cNvPicPr>
            <a:picLocks noChangeAspect="1"/>
          </p:cNvPicPr>
          <p:nvPr/>
        </p:nvPicPr>
        <p:blipFill>
          <a:blip r:embed="rId4"/>
          <a:stretch>
            <a:fillRect/>
          </a:stretch>
        </p:blipFill>
        <p:spPr>
          <a:xfrm>
            <a:off x="1005385" y="4203964"/>
            <a:ext cx="1931808" cy="1247500"/>
          </a:xfrm>
          <a:prstGeom prst="rect">
            <a:avLst/>
          </a:prstGeom>
        </p:spPr>
      </p:pic>
      <p:pic>
        <p:nvPicPr>
          <p:cNvPr id="26" name="Picture 25"/>
          <p:cNvPicPr>
            <a:picLocks noChangeAspect="1"/>
          </p:cNvPicPr>
          <p:nvPr/>
        </p:nvPicPr>
        <p:blipFill>
          <a:blip r:embed="rId5"/>
          <a:stretch>
            <a:fillRect/>
          </a:stretch>
        </p:blipFill>
        <p:spPr>
          <a:xfrm>
            <a:off x="708660" y="4512709"/>
            <a:ext cx="2666845" cy="570448"/>
          </a:xfrm>
          <a:prstGeom prst="rect">
            <a:avLst/>
          </a:prstGeom>
        </p:spPr>
      </p:pic>
      <p:sp>
        <p:nvSpPr>
          <p:cNvPr id="27" name="Rectangle 26"/>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28" name="Picture 27"/>
          <p:cNvPicPr>
            <a:picLocks noChangeAspect="1"/>
          </p:cNvPicPr>
          <p:nvPr/>
        </p:nvPicPr>
        <p:blipFill>
          <a:blip r:embed="rId6"/>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9439477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0" y="4139702"/>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4484489"/>
            <a:ext cx="765810" cy="369332"/>
          </a:xfrm>
          <a:prstGeom prst="rect">
            <a:avLst/>
          </a:prstGeom>
          <a:noFill/>
        </p:spPr>
        <p:txBody>
          <a:bodyPr wrap="square" rtlCol="0">
            <a:spAutoFit/>
          </a:bodyPr>
          <a:lstStyle/>
          <a:p>
            <a:r>
              <a:rPr lang="en-US" smtClean="0"/>
              <a:t>Evert</a:t>
            </a:r>
            <a:endParaRPr lang="en-US"/>
          </a:p>
        </p:txBody>
      </p:sp>
      <p:sp>
        <p:nvSpPr>
          <p:cNvPr id="4" name="Oval 3"/>
          <p:cNvSpPr/>
          <p:nvPr/>
        </p:nvSpPr>
        <p:spPr>
          <a:xfrm>
            <a:off x="1451610" y="4354984"/>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4327317"/>
            <a:ext cx="8169665" cy="1200329"/>
          </a:xfrm>
          <a:prstGeom prst="rect">
            <a:avLst/>
          </a:prstGeom>
          <a:noFill/>
        </p:spPr>
        <p:txBody>
          <a:bodyPr wrap="square" rtlCol="0">
            <a:spAutoFit/>
          </a:bodyPr>
          <a:lstStyle/>
          <a:p>
            <a:r>
              <a:rPr lang="en-US" dirty="0" smtClean="0"/>
              <a:t>I had a background in marketing and a masters in innovation and strategic management, and know with </a:t>
            </a:r>
            <a:r>
              <a:rPr lang="en-US" dirty="0" err="1" smtClean="0"/>
              <a:t>codementor</a:t>
            </a:r>
            <a:r>
              <a:rPr lang="en-US" dirty="0" smtClean="0"/>
              <a:t> </a:t>
            </a:r>
            <a:r>
              <a:rPr lang="en-US" dirty="0" err="1" smtClean="0"/>
              <a:t>i</a:t>
            </a:r>
            <a:r>
              <a:rPr lang="en-US" dirty="0" smtClean="0"/>
              <a:t> can go to job interviews with a very complete profile and show that I have very strong soft and technical skills, I became a very attractive candidate for companies with a  innovative mindset</a:t>
            </a:r>
          </a:p>
        </p:txBody>
      </p:sp>
      <p:sp>
        <p:nvSpPr>
          <p:cNvPr id="29" name="TextBox 28"/>
          <p:cNvSpPr txBox="1"/>
          <p:nvPr/>
        </p:nvSpPr>
        <p:spPr>
          <a:xfrm>
            <a:off x="3447535" y="5806121"/>
            <a:ext cx="8169665" cy="646331"/>
          </a:xfrm>
          <a:prstGeom prst="rect">
            <a:avLst/>
          </a:prstGeom>
          <a:noFill/>
        </p:spPr>
        <p:txBody>
          <a:bodyPr wrap="square" rtlCol="0">
            <a:spAutoFit/>
          </a:bodyPr>
          <a:lstStyle/>
          <a:p>
            <a:r>
              <a:rPr lang="en-US" dirty="0" smtClean="0"/>
              <a:t>I am an engineer  with a masters in business and </a:t>
            </a:r>
            <a:r>
              <a:rPr lang="en-US" dirty="0" err="1" smtClean="0"/>
              <a:t>codementor</a:t>
            </a:r>
            <a:r>
              <a:rPr lang="en-US" dirty="0" smtClean="0"/>
              <a:t> helped me to complete the set of skills I needed to give it a try to entrepreneurship.</a:t>
            </a:r>
          </a:p>
        </p:txBody>
      </p:sp>
      <p:sp>
        <p:nvSpPr>
          <p:cNvPr id="30" name="TextBox 29"/>
          <p:cNvSpPr txBox="1"/>
          <p:nvPr/>
        </p:nvSpPr>
        <p:spPr>
          <a:xfrm>
            <a:off x="2171699" y="6034162"/>
            <a:ext cx="1115816" cy="369332"/>
          </a:xfrm>
          <a:prstGeom prst="rect">
            <a:avLst/>
          </a:prstGeom>
          <a:noFill/>
        </p:spPr>
        <p:txBody>
          <a:bodyPr wrap="square" rtlCol="0">
            <a:spAutoFit/>
          </a:bodyPr>
          <a:lstStyle/>
          <a:p>
            <a:r>
              <a:rPr lang="en-US" smtClean="0"/>
              <a:t>Michael </a:t>
            </a:r>
            <a:endParaRPr lang="en-US"/>
          </a:p>
        </p:txBody>
      </p:sp>
      <p:sp>
        <p:nvSpPr>
          <p:cNvPr id="31" name="Oval 30"/>
          <p:cNvSpPr/>
          <p:nvPr/>
        </p:nvSpPr>
        <p:spPr>
          <a:xfrm>
            <a:off x="1451610" y="5904657"/>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298199" y="4777620"/>
            <a:ext cx="596215" cy="369332"/>
          </a:xfrm>
          <a:prstGeom prst="rect">
            <a:avLst/>
          </a:prstGeom>
          <a:noFill/>
        </p:spPr>
        <p:txBody>
          <a:bodyPr wrap="square" rtlCol="0">
            <a:spAutoFit/>
          </a:bodyPr>
          <a:lstStyle/>
          <a:p>
            <a:r>
              <a:rPr lang="en-US" dirty="0" smtClean="0"/>
              <a:t>LN </a:t>
            </a:r>
            <a:endParaRPr lang="en-US" dirty="0"/>
          </a:p>
        </p:txBody>
      </p:sp>
      <p:sp>
        <p:nvSpPr>
          <p:cNvPr id="33" name="TextBox 32"/>
          <p:cNvSpPr txBox="1"/>
          <p:nvPr/>
        </p:nvSpPr>
        <p:spPr>
          <a:xfrm>
            <a:off x="2241823" y="6335555"/>
            <a:ext cx="596215" cy="369332"/>
          </a:xfrm>
          <a:prstGeom prst="rect">
            <a:avLst/>
          </a:prstGeom>
          <a:noFill/>
        </p:spPr>
        <p:txBody>
          <a:bodyPr wrap="square" rtlCol="0">
            <a:spAutoFit/>
          </a:bodyPr>
          <a:lstStyle/>
          <a:p>
            <a:r>
              <a:rPr lang="en-US" smtClean="0"/>
              <a:t>LN </a:t>
            </a:r>
            <a:endParaRPr lang="en-US" dirty="0"/>
          </a:p>
        </p:txBody>
      </p:sp>
      <p:sp>
        <p:nvSpPr>
          <p:cNvPr id="34" name="TextBox 33"/>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5" name="TextBox 34"/>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6" name="TextBox 35"/>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0" y="2870985"/>
            <a:ext cx="12192000" cy="2815919"/>
          </a:xfrm>
          <a:prstGeom prst="rect">
            <a:avLst/>
          </a:prstGeom>
        </p:spPr>
      </p:pic>
      <p:sp>
        <p:nvSpPr>
          <p:cNvPr id="10" name="Rectangle 9"/>
          <p:cNvSpPr/>
          <p:nvPr/>
        </p:nvSpPr>
        <p:spPr>
          <a:xfrm>
            <a:off x="6795858" y="922951"/>
            <a:ext cx="5161676" cy="2031325"/>
          </a:xfrm>
          <a:prstGeom prst="rect">
            <a:avLst/>
          </a:prstGeom>
        </p:spPr>
        <p:txBody>
          <a:bodyPr wrap="square">
            <a:spAutoFit/>
          </a:bodyPr>
          <a:lstStyle/>
          <a:p>
            <a:r>
              <a:rPr lang="en-US" dirty="0"/>
              <a:t>We provide 3 options of classes for you to have the flexibility and the environment you </a:t>
            </a:r>
            <a:r>
              <a:rPr lang="en-US" dirty="0" smtClean="0"/>
              <a:t>need</a:t>
            </a:r>
          </a:p>
          <a:p>
            <a:endParaRPr lang="en-US" dirty="0"/>
          </a:p>
          <a:p>
            <a:r>
              <a:rPr lang="en-US" dirty="0" smtClean="0"/>
              <a:t>At </a:t>
            </a:r>
            <a:r>
              <a:rPr lang="en-US" dirty="0" err="1" smtClean="0"/>
              <a:t>codementor</a:t>
            </a:r>
            <a:r>
              <a:rPr lang="en-US" dirty="0" smtClean="0"/>
              <a:t> you can choose to take individual classes completely flexible to your needs, group classes 3 times a week  or subscribe as a group and share this educational experience with your friends</a:t>
            </a:r>
            <a:endParaRPr lang="en-US" dirty="0"/>
          </a:p>
        </p:txBody>
      </p:sp>
      <p:pic>
        <p:nvPicPr>
          <p:cNvPr id="37" name="Picture 36"/>
          <p:cNvPicPr>
            <a:picLocks noChangeAspect="1"/>
          </p:cNvPicPr>
          <p:nvPr/>
        </p:nvPicPr>
        <p:blipFill>
          <a:blip r:embed="rId3"/>
          <a:stretch>
            <a:fillRect/>
          </a:stretch>
        </p:blipFill>
        <p:spPr>
          <a:xfrm>
            <a:off x="365760" y="701443"/>
            <a:ext cx="5061358" cy="2029682"/>
          </a:xfrm>
          <a:prstGeom prst="rect">
            <a:avLst/>
          </a:prstGeom>
        </p:spPr>
      </p:pic>
      <p:cxnSp>
        <p:nvCxnSpPr>
          <p:cNvPr id="12" name="Straight Arrow Connector 11"/>
          <p:cNvCxnSpPr/>
          <p:nvPr/>
        </p:nvCxnSpPr>
        <p:spPr>
          <a:xfrm>
            <a:off x="2937509" y="2523727"/>
            <a:ext cx="242419" cy="18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39930" y="2752746"/>
            <a:ext cx="2183642" cy="646331"/>
          </a:xfrm>
          <a:prstGeom prst="rect">
            <a:avLst/>
          </a:prstGeom>
          <a:noFill/>
        </p:spPr>
        <p:txBody>
          <a:bodyPr wrap="square" rtlCol="0">
            <a:spAutoFit/>
          </a:bodyPr>
          <a:lstStyle/>
          <a:p>
            <a:r>
              <a:rPr lang="en-US" dirty="0" smtClean="0"/>
              <a:t>Connects </a:t>
            </a:r>
            <a:r>
              <a:rPr lang="en-US" smtClean="0"/>
              <a:t>to programs section</a:t>
            </a:r>
            <a:endParaRPr lang="en-US"/>
          </a:p>
        </p:txBody>
      </p:sp>
      <p:pic>
        <p:nvPicPr>
          <p:cNvPr id="16" name="Picture 15"/>
          <p:cNvPicPr>
            <a:picLocks noChangeAspect="1"/>
          </p:cNvPicPr>
          <p:nvPr/>
        </p:nvPicPr>
        <p:blipFill>
          <a:blip r:embed="rId4"/>
          <a:stretch>
            <a:fillRect/>
          </a:stretch>
        </p:blipFill>
        <p:spPr>
          <a:xfrm>
            <a:off x="5308510" y="1018487"/>
            <a:ext cx="1487348" cy="1318680"/>
          </a:xfrm>
          <a:prstGeom prst="rect">
            <a:avLst/>
          </a:prstGeom>
        </p:spPr>
      </p:pic>
      <p:sp>
        <p:nvSpPr>
          <p:cNvPr id="19" name="TextBox 18"/>
          <p:cNvSpPr txBox="1"/>
          <p:nvPr/>
        </p:nvSpPr>
        <p:spPr>
          <a:xfrm>
            <a:off x="7448258" y="555348"/>
            <a:ext cx="3627411" cy="369332"/>
          </a:xfrm>
          <a:prstGeom prst="rect">
            <a:avLst/>
          </a:prstGeom>
          <a:noFill/>
        </p:spPr>
        <p:txBody>
          <a:bodyPr wrap="square" rtlCol="0">
            <a:spAutoFit/>
          </a:bodyPr>
          <a:lstStyle/>
          <a:p>
            <a:r>
              <a:rPr lang="en-US" dirty="0" smtClean="0"/>
              <a:t>Customizable program</a:t>
            </a:r>
            <a:endParaRPr lang="en-US" dirty="0"/>
          </a:p>
        </p:txBody>
      </p:sp>
    </p:spTree>
    <p:extLst>
      <p:ext uri="{BB962C8B-B14F-4D97-AF65-F5344CB8AC3E}">
        <p14:creationId xmlns:p14="http://schemas.microsoft.com/office/powerpoint/2010/main" val="14171267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803378"/>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1148165"/>
            <a:ext cx="765810" cy="369332"/>
          </a:xfrm>
          <a:prstGeom prst="rect">
            <a:avLst/>
          </a:prstGeom>
          <a:noFill/>
        </p:spPr>
        <p:txBody>
          <a:bodyPr wrap="square" rtlCol="0">
            <a:spAutoFit/>
          </a:bodyPr>
          <a:lstStyle/>
          <a:p>
            <a:r>
              <a:rPr lang="en-US" dirty="0" err="1" smtClean="0"/>
              <a:t>Sofien</a:t>
            </a:r>
            <a:endParaRPr lang="en-US" dirty="0"/>
          </a:p>
        </p:txBody>
      </p:sp>
      <p:sp>
        <p:nvSpPr>
          <p:cNvPr id="4" name="Oval 3"/>
          <p:cNvSpPr/>
          <p:nvPr/>
        </p:nvSpPr>
        <p:spPr>
          <a:xfrm>
            <a:off x="1451610" y="1018660"/>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990993"/>
            <a:ext cx="8169665" cy="646331"/>
          </a:xfrm>
          <a:prstGeom prst="rect">
            <a:avLst/>
          </a:prstGeom>
          <a:noFill/>
        </p:spPr>
        <p:txBody>
          <a:bodyPr wrap="square" rtlCol="0">
            <a:spAutoFit/>
          </a:bodyPr>
          <a:lstStyle/>
          <a:p>
            <a:r>
              <a:rPr lang="en-US" dirty="0" smtClean="0"/>
              <a:t>I learn not only how to code but how a lot about the technology industry and how to relate with developers in order to effectively manage a startup project </a:t>
            </a:r>
          </a:p>
        </p:txBody>
      </p:sp>
      <p:sp>
        <p:nvSpPr>
          <p:cNvPr id="29" name="TextBox 28"/>
          <p:cNvSpPr txBox="1"/>
          <p:nvPr/>
        </p:nvSpPr>
        <p:spPr>
          <a:xfrm>
            <a:off x="3447535" y="2469797"/>
            <a:ext cx="8169665" cy="923330"/>
          </a:xfrm>
          <a:prstGeom prst="rect">
            <a:avLst/>
          </a:prstGeom>
          <a:noFill/>
        </p:spPr>
        <p:txBody>
          <a:bodyPr wrap="square" rtlCol="0">
            <a:spAutoFit/>
          </a:bodyPr>
          <a:lstStyle/>
          <a:p>
            <a:r>
              <a:rPr lang="en-US" dirty="0" smtClean="0"/>
              <a:t>Coding is the skill with the highest demand and to be a business person with this skill opened my mind to think about a hole new set of business models with a focus on disruptive innovation.</a:t>
            </a:r>
          </a:p>
        </p:txBody>
      </p:sp>
      <p:sp>
        <p:nvSpPr>
          <p:cNvPr id="30" name="TextBox 29"/>
          <p:cNvSpPr txBox="1"/>
          <p:nvPr/>
        </p:nvSpPr>
        <p:spPr>
          <a:xfrm>
            <a:off x="2171699" y="2697838"/>
            <a:ext cx="1115816" cy="369332"/>
          </a:xfrm>
          <a:prstGeom prst="rect">
            <a:avLst/>
          </a:prstGeom>
          <a:noFill/>
        </p:spPr>
        <p:txBody>
          <a:bodyPr wrap="square" rtlCol="0">
            <a:spAutoFit/>
          </a:bodyPr>
          <a:lstStyle/>
          <a:p>
            <a:r>
              <a:rPr lang="en-US" dirty="0" smtClean="0"/>
              <a:t>Robin </a:t>
            </a:r>
            <a:endParaRPr lang="en-US" dirty="0"/>
          </a:p>
        </p:txBody>
      </p:sp>
      <p:sp>
        <p:nvSpPr>
          <p:cNvPr id="31" name="Oval 30"/>
          <p:cNvSpPr/>
          <p:nvPr/>
        </p:nvSpPr>
        <p:spPr>
          <a:xfrm>
            <a:off x="1451610" y="2568333"/>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98199" y="1492952"/>
            <a:ext cx="596215" cy="369332"/>
          </a:xfrm>
          <a:prstGeom prst="rect">
            <a:avLst/>
          </a:prstGeom>
          <a:noFill/>
        </p:spPr>
        <p:txBody>
          <a:bodyPr wrap="square" rtlCol="0">
            <a:spAutoFit/>
          </a:bodyPr>
          <a:lstStyle/>
          <a:p>
            <a:r>
              <a:rPr lang="en-US" dirty="0" smtClean="0"/>
              <a:t>LN </a:t>
            </a:r>
            <a:endParaRPr lang="en-US" dirty="0"/>
          </a:p>
        </p:txBody>
      </p:sp>
      <p:sp>
        <p:nvSpPr>
          <p:cNvPr id="20" name="TextBox 19"/>
          <p:cNvSpPr txBox="1"/>
          <p:nvPr/>
        </p:nvSpPr>
        <p:spPr>
          <a:xfrm>
            <a:off x="2256496" y="3023795"/>
            <a:ext cx="596215" cy="369332"/>
          </a:xfrm>
          <a:prstGeom prst="rect">
            <a:avLst/>
          </a:prstGeom>
          <a:noFill/>
        </p:spPr>
        <p:txBody>
          <a:bodyPr wrap="square" rtlCol="0">
            <a:spAutoFit/>
          </a:bodyPr>
          <a:lstStyle/>
          <a:p>
            <a:r>
              <a:rPr lang="en-US" dirty="0" smtClean="0"/>
              <a:t>LN </a:t>
            </a:r>
            <a:endParaRPr lang="en-US" dirty="0"/>
          </a:p>
        </p:txBody>
      </p:sp>
      <p:sp>
        <p:nvSpPr>
          <p:cNvPr id="21" name="Rectangle 20"/>
          <p:cNvSpPr/>
          <p:nvPr/>
        </p:nvSpPr>
        <p:spPr>
          <a:xfrm>
            <a:off x="0" y="5564417"/>
            <a:ext cx="12192001" cy="12980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21085" y="3791102"/>
            <a:ext cx="3777050" cy="13924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50752" y="5740361"/>
            <a:ext cx="1115816" cy="369332"/>
          </a:xfrm>
          <a:prstGeom prst="rect">
            <a:avLst/>
          </a:prstGeom>
          <a:noFill/>
        </p:spPr>
        <p:txBody>
          <a:bodyPr wrap="square" rtlCol="0">
            <a:spAutoFit/>
          </a:bodyPr>
          <a:lstStyle/>
          <a:p>
            <a:r>
              <a:rPr lang="en-US" smtClean="0"/>
              <a:t>Footer </a:t>
            </a:r>
            <a:endParaRPr lang="en-US" dirty="0"/>
          </a:p>
        </p:txBody>
      </p:sp>
      <p:sp>
        <p:nvSpPr>
          <p:cNvPr id="7" name="TextBox 6"/>
          <p:cNvSpPr txBox="1"/>
          <p:nvPr/>
        </p:nvSpPr>
        <p:spPr>
          <a:xfrm>
            <a:off x="1028673" y="4072340"/>
            <a:ext cx="3257683" cy="369332"/>
          </a:xfrm>
          <a:prstGeom prst="rect">
            <a:avLst/>
          </a:prstGeom>
          <a:noFill/>
        </p:spPr>
        <p:txBody>
          <a:bodyPr wrap="square" rtlCol="0">
            <a:spAutoFit/>
          </a:bodyPr>
          <a:lstStyle/>
          <a:p>
            <a:r>
              <a:rPr lang="en-US" dirty="0" smtClean="0"/>
              <a:t>Contact </a:t>
            </a:r>
            <a:r>
              <a:rPr lang="en-US" smtClean="0"/>
              <a:t>information </a:t>
            </a:r>
            <a:endParaRPr lang="en-US" dirty="0" smtClean="0"/>
          </a:p>
        </p:txBody>
      </p:sp>
      <p:sp>
        <p:nvSpPr>
          <p:cNvPr id="8" name="TextBox 7"/>
          <p:cNvSpPr txBox="1"/>
          <p:nvPr/>
        </p:nvSpPr>
        <p:spPr>
          <a:xfrm>
            <a:off x="6588814" y="4050800"/>
            <a:ext cx="3441592" cy="369332"/>
          </a:xfrm>
          <a:prstGeom prst="rect">
            <a:avLst/>
          </a:prstGeom>
          <a:noFill/>
        </p:spPr>
        <p:txBody>
          <a:bodyPr wrap="square" rtlCol="0">
            <a:spAutoFit/>
          </a:bodyPr>
          <a:lstStyle/>
          <a:p>
            <a:r>
              <a:rPr lang="en-US" dirty="0" smtClean="0"/>
              <a:t>Google map … showing </a:t>
            </a:r>
            <a:r>
              <a:rPr lang="en-US" dirty="0" err="1" smtClean="0"/>
              <a:t>solvay</a:t>
            </a:r>
            <a:endParaRPr lang="en-US" dirty="0"/>
          </a:p>
        </p:txBody>
      </p:sp>
      <p:sp>
        <p:nvSpPr>
          <p:cNvPr id="32" name="TextBox 31"/>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3" name="TextBox 32"/>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4" name="TextBox 33"/>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Tree>
    <p:extLst>
      <p:ext uri="{BB962C8B-B14F-4D97-AF65-F5344CB8AC3E}">
        <p14:creationId xmlns:p14="http://schemas.microsoft.com/office/powerpoint/2010/main" val="18770574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4297468"/>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0" y="640279"/>
            <a:ext cx="12192000" cy="14823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65361" y="758819"/>
            <a:ext cx="12103753" cy="523220"/>
          </a:xfrm>
          <a:prstGeom prst="rect">
            <a:avLst/>
          </a:prstGeom>
          <a:noFill/>
        </p:spPr>
        <p:txBody>
          <a:bodyPr wrap="square" rtlCol="0">
            <a:spAutoFit/>
          </a:bodyPr>
          <a:lstStyle/>
          <a:p>
            <a:r>
              <a:rPr lang="en-US" sz="2800" dirty="0" smtClean="0"/>
              <a:t>Map of </a:t>
            </a:r>
            <a:r>
              <a:rPr lang="en-US" sz="2800" dirty="0" err="1" smtClean="0"/>
              <a:t>solvay</a:t>
            </a:r>
            <a:endParaRPr lang="en-US" sz="2800" dirty="0"/>
          </a:p>
        </p:txBody>
      </p:sp>
      <p:sp>
        <p:nvSpPr>
          <p:cNvPr id="5" name="TextBox 4"/>
          <p:cNvSpPr txBox="1"/>
          <p:nvPr/>
        </p:nvSpPr>
        <p:spPr>
          <a:xfrm>
            <a:off x="5514149" y="2481389"/>
            <a:ext cx="5590922" cy="1169551"/>
          </a:xfrm>
          <a:prstGeom prst="rect">
            <a:avLst/>
          </a:prstGeom>
          <a:noFill/>
        </p:spPr>
        <p:txBody>
          <a:bodyPr wrap="square" rtlCol="0">
            <a:spAutoFit/>
          </a:bodyPr>
          <a:lstStyle/>
          <a:p>
            <a:r>
              <a:rPr lang="en-US" sz="1400" dirty="0" err="1" smtClean="0"/>
              <a:t>Codemendtor</a:t>
            </a:r>
            <a:r>
              <a:rPr lang="en-US" sz="1400" dirty="0" smtClean="0"/>
              <a:t> is a small team based in Brussels specialize in coding and entrepreneurship with the support of Solvay business school of economics and management, created a course meant for business students to be able to use all the tools (with a strong focus on </a:t>
            </a:r>
            <a:r>
              <a:rPr lang="en-US" sz="1400" dirty="0" err="1" smtClean="0"/>
              <a:t>Meteor.js</a:t>
            </a:r>
            <a:r>
              <a:rPr lang="en-US" sz="1400" dirty="0" smtClean="0"/>
              <a:t>) they need to start your own start-up. </a:t>
            </a:r>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b="1" smtClean="0">
                <a:solidFill>
                  <a:schemeClr val="bg1"/>
                </a:solidFill>
              </a:rPr>
              <a:t>About</a:t>
            </a:r>
            <a:endParaRPr lang="en-US" b="1">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
        <p:nvSpPr>
          <p:cNvPr id="2" name="TextBox 1"/>
          <p:cNvSpPr txBox="1"/>
          <p:nvPr/>
        </p:nvSpPr>
        <p:spPr>
          <a:xfrm>
            <a:off x="708660" y="2604499"/>
            <a:ext cx="3423502" cy="923330"/>
          </a:xfrm>
          <a:prstGeom prst="rect">
            <a:avLst/>
          </a:prstGeom>
          <a:noFill/>
        </p:spPr>
        <p:txBody>
          <a:bodyPr wrap="square" rtlCol="0">
            <a:spAutoFit/>
          </a:bodyPr>
          <a:lstStyle/>
          <a:p>
            <a:r>
              <a:rPr lang="en-US" dirty="0" smtClean="0"/>
              <a:t>If you need to contact us please refer to  the following email or you can call us to 0032485646801</a:t>
            </a:r>
            <a:endParaRPr lang="en-US" dirty="0"/>
          </a:p>
        </p:txBody>
      </p:sp>
      <p:sp>
        <p:nvSpPr>
          <p:cNvPr id="15" name="Rectangle 14"/>
          <p:cNvSpPr/>
          <p:nvPr/>
        </p:nvSpPr>
        <p:spPr>
          <a:xfrm>
            <a:off x="0" y="5308680"/>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8247" y="5476925"/>
            <a:ext cx="12103753" cy="523220"/>
          </a:xfrm>
          <a:prstGeom prst="rect">
            <a:avLst/>
          </a:prstGeom>
          <a:noFill/>
        </p:spPr>
        <p:txBody>
          <a:bodyPr wrap="square" rtlCol="0">
            <a:spAutoFit/>
          </a:bodyPr>
          <a:lstStyle/>
          <a:p>
            <a:r>
              <a:rPr lang="en-US" sz="2800" dirty="0" smtClean="0"/>
              <a:t>Partners  -- </a:t>
            </a:r>
            <a:r>
              <a:rPr lang="en-US" sz="2800" dirty="0" err="1" smtClean="0"/>
              <a:t>solvay</a:t>
            </a:r>
            <a:r>
              <a:rPr lang="en-US" sz="2800" dirty="0" smtClean="0"/>
              <a:t> </a:t>
            </a:r>
            <a:endParaRPr lang="en-US" sz="2800" dirty="0"/>
          </a:p>
        </p:txBody>
      </p:sp>
      <p:sp>
        <p:nvSpPr>
          <p:cNvPr id="17" name="Rectangle 16"/>
          <p:cNvSpPr/>
          <p:nvPr/>
        </p:nvSpPr>
        <p:spPr>
          <a:xfrm>
            <a:off x="0" y="6267801"/>
            <a:ext cx="12192000" cy="7174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08660" y="4404157"/>
            <a:ext cx="10927062" cy="646331"/>
          </a:xfrm>
          <a:prstGeom prst="rect">
            <a:avLst/>
          </a:prstGeom>
          <a:noFill/>
        </p:spPr>
        <p:txBody>
          <a:bodyPr wrap="square" rtlCol="0">
            <a:spAutoFit/>
          </a:bodyPr>
          <a:lstStyle/>
          <a:p>
            <a:r>
              <a:rPr lang="en-US" dirty="0" smtClean="0"/>
              <a:t>The subscription to any of the courses </a:t>
            </a:r>
            <a:r>
              <a:rPr lang="en-US" smtClean="0"/>
              <a:t>is through direct contact </a:t>
            </a:r>
            <a:r>
              <a:rPr lang="en-US" dirty="0" smtClean="0"/>
              <a:t>– please contact us directly to  </a:t>
            </a:r>
            <a:r>
              <a:rPr lang="en-US" dirty="0" err="1" smtClean="0"/>
              <a:t>bla</a:t>
            </a:r>
            <a:r>
              <a:rPr lang="en-US" dirty="0" smtClean="0"/>
              <a:t> or call us to 0485646801</a:t>
            </a:r>
          </a:p>
        </p:txBody>
      </p:sp>
      <p:sp>
        <p:nvSpPr>
          <p:cNvPr id="23" name="TextBox 22"/>
          <p:cNvSpPr txBox="1"/>
          <p:nvPr/>
        </p:nvSpPr>
        <p:spPr>
          <a:xfrm>
            <a:off x="44123" y="6267801"/>
            <a:ext cx="12103753" cy="523220"/>
          </a:xfrm>
          <a:prstGeom prst="rect">
            <a:avLst/>
          </a:prstGeom>
          <a:noFill/>
        </p:spPr>
        <p:txBody>
          <a:bodyPr wrap="square" rtlCol="0">
            <a:spAutoFit/>
          </a:bodyPr>
          <a:lstStyle/>
          <a:p>
            <a:r>
              <a:rPr lang="en-US" sz="2800" dirty="0" smtClean="0"/>
              <a:t>Solvay </a:t>
            </a:r>
            <a:endParaRPr lang="en-US" sz="2800" dirty="0"/>
          </a:p>
        </p:txBody>
      </p:sp>
    </p:spTree>
    <p:extLst>
      <p:ext uri="{BB962C8B-B14F-4D97-AF65-F5344CB8AC3E}">
        <p14:creationId xmlns:p14="http://schemas.microsoft.com/office/powerpoint/2010/main" val="15030752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88847" y="1725577"/>
            <a:ext cx="2870791" cy="2031325"/>
          </a:xfrm>
          <a:prstGeom prst="rect">
            <a:avLst/>
          </a:prstGeom>
          <a:noFill/>
        </p:spPr>
        <p:txBody>
          <a:bodyPr wrap="square" rtlCol="0">
            <a:spAutoFit/>
          </a:bodyPr>
          <a:lstStyle/>
          <a:p>
            <a:r>
              <a:rPr lang="en-US" dirty="0" smtClean="0"/>
              <a:t>Subscribe for private coaching</a:t>
            </a:r>
            <a:r>
              <a:rPr lang="en-US" dirty="0"/>
              <a:t>!</a:t>
            </a:r>
            <a:r>
              <a:rPr lang="en-US" dirty="0" smtClean="0"/>
              <a:t> In this option we will assign a person who will act as personal professor and coach. The amount of classes and hours per week can be personalized. </a:t>
            </a:r>
            <a:endParaRPr lang="en-US" dirty="0"/>
          </a:p>
        </p:txBody>
      </p:sp>
      <p:sp>
        <p:nvSpPr>
          <p:cNvPr id="14" name="Rectangle 13"/>
          <p:cNvSpPr/>
          <p:nvPr/>
        </p:nvSpPr>
        <p:spPr>
          <a:xfrm>
            <a:off x="780962"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0" name="TextBox 19"/>
          <p:cNvSpPr txBox="1"/>
          <p:nvPr/>
        </p:nvSpPr>
        <p:spPr>
          <a:xfrm>
            <a:off x="3682322" y="1725577"/>
            <a:ext cx="4444410" cy="2308324"/>
          </a:xfrm>
          <a:prstGeom prst="rect">
            <a:avLst/>
          </a:prstGeom>
          <a:noFill/>
        </p:spPr>
        <p:txBody>
          <a:bodyPr wrap="square" rtlCol="0">
            <a:spAutoFit/>
          </a:bodyPr>
          <a:lstStyle/>
          <a:p>
            <a:r>
              <a:rPr lang="en-US" dirty="0" smtClean="0"/>
              <a:t>A group of friends (from 3 to 8) can decide to subscribe together as a group. This is our most recommended option because friends support each other, co-work easily and who knows, maybe at the end of the program can start a venture together! </a:t>
            </a:r>
            <a:r>
              <a:rPr lang="en-US" dirty="0"/>
              <a:t>T</a:t>
            </a:r>
            <a:r>
              <a:rPr lang="en-US" dirty="0" smtClean="0"/>
              <a:t>he classes can be set at the most convenient time for all the team.</a:t>
            </a:r>
            <a:endParaRPr lang="en-US" dirty="0"/>
          </a:p>
        </p:txBody>
      </p:sp>
      <p:sp>
        <p:nvSpPr>
          <p:cNvPr id="21" name="TextBox 20"/>
          <p:cNvSpPr txBox="1"/>
          <p:nvPr/>
        </p:nvSpPr>
        <p:spPr>
          <a:xfrm>
            <a:off x="8365831" y="1725577"/>
            <a:ext cx="2870791" cy="2308324"/>
          </a:xfrm>
          <a:prstGeom prst="rect">
            <a:avLst/>
          </a:prstGeom>
          <a:noFill/>
        </p:spPr>
        <p:txBody>
          <a:bodyPr wrap="square" rtlCol="0">
            <a:spAutoFit/>
          </a:bodyPr>
          <a:lstStyle/>
          <a:p>
            <a:r>
              <a:rPr lang="en-US" dirty="0" smtClean="0"/>
              <a:t>If you subscribe to a group class you will go through the program with other motivated people and work together. This is a course that will require 9 hours of class plus 9 hours of outside class work.</a:t>
            </a:r>
            <a:endParaRPr lang="en-US" dirty="0"/>
          </a:p>
        </p:txBody>
      </p:sp>
      <p:sp>
        <p:nvSpPr>
          <p:cNvPr id="22" name="Rectangle 21"/>
          <p:cNvSpPr/>
          <p:nvPr/>
        </p:nvSpPr>
        <p:spPr>
          <a:xfrm>
            <a:off x="4576228"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23" name="Rectangle 22"/>
          <p:cNvSpPr/>
          <p:nvPr/>
        </p:nvSpPr>
        <p:spPr>
          <a:xfrm>
            <a:off x="8686800"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pic>
        <p:nvPicPr>
          <p:cNvPr id="2" name="Picture 1"/>
          <p:cNvPicPr>
            <a:picLocks noChangeAspect="1"/>
          </p:cNvPicPr>
          <p:nvPr/>
        </p:nvPicPr>
        <p:blipFill>
          <a:blip r:embed="rId3"/>
          <a:stretch>
            <a:fillRect/>
          </a:stretch>
        </p:blipFill>
        <p:spPr>
          <a:xfrm>
            <a:off x="0" y="4033901"/>
            <a:ext cx="12192000" cy="3392466"/>
          </a:xfrm>
          <a:prstGeom prst="rect">
            <a:avLst/>
          </a:prstGeom>
        </p:spPr>
      </p:pic>
      <p:sp>
        <p:nvSpPr>
          <p:cNvPr id="15" name="TextBox 14"/>
          <p:cNvSpPr txBox="1"/>
          <p:nvPr/>
        </p:nvSpPr>
        <p:spPr>
          <a:xfrm>
            <a:off x="1312489" y="411268"/>
            <a:ext cx="916526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We provide 3 options of classes for you to have the flexibility and the environment you need</a:t>
            </a:r>
            <a:endParaRPr lang="en-US" dirty="0"/>
          </a:p>
        </p:txBody>
      </p:sp>
      <p:sp>
        <p:nvSpPr>
          <p:cNvPr id="3" name="TextBox 2"/>
          <p:cNvSpPr txBox="1"/>
          <p:nvPr/>
        </p:nvSpPr>
        <p:spPr>
          <a:xfrm>
            <a:off x="259307" y="4576497"/>
            <a:ext cx="4316921" cy="369332"/>
          </a:xfrm>
          <a:prstGeom prst="rect">
            <a:avLst/>
          </a:prstGeom>
          <a:noFill/>
        </p:spPr>
        <p:txBody>
          <a:bodyPr wrap="square" rtlCol="0">
            <a:spAutoFit/>
          </a:bodyPr>
          <a:lstStyle/>
          <a:p>
            <a:r>
              <a:rPr lang="en-US" smtClean="0"/>
              <a:t>All the programs include</a:t>
            </a:r>
            <a:endParaRPr lang="en-US"/>
          </a:p>
        </p:txBody>
      </p:sp>
      <p:sp>
        <p:nvSpPr>
          <p:cNvPr id="6" name="TextBox 5"/>
          <p:cNvSpPr txBox="1"/>
          <p:nvPr/>
        </p:nvSpPr>
        <p:spPr>
          <a:xfrm>
            <a:off x="9879840" y="4707787"/>
            <a:ext cx="1463039" cy="369332"/>
          </a:xfrm>
          <a:prstGeom prst="rect">
            <a:avLst/>
          </a:prstGeom>
          <a:noFill/>
        </p:spPr>
        <p:txBody>
          <a:bodyPr wrap="square" rtlCol="0">
            <a:spAutoFit/>
          </a:bodyPr>
          <a:lstStyle/>
          <a:p>
            <a:r>
              <a:rPr lang="en-US" smtClean="0"/>
              <a:t>Starting from</a:t>
            </a:r>
            <a:endParaRPr lang="en-US"/>
          </a:p>
        </p:txBody>
      </p:sp>
      <p:sp>
        <p:nvSpPr>
          <p:cNvPr id="7" name="TextBox 6"/>
          <p:cNvSpPr txBox="1"/>
          <p:nvPr/>
        </p:nvSpPr>
        <p:spPr>
          <a:xfrm>
            <a:off x="9246869" y="5152142"/>
            <a:ext cx="1828800" cy="369332"/>
          </a:xfrm>
          <a:prstGeom prst="rect">
            <a:avLst/>
          </a:prstGeom>
          <a:noFill/>
        </p:spPr>
        <p:txBody>
          <a:bodyPr wrap="square" rtlCol="0">
            <a:spAutoFit/>
          </a:bodyPr>
          <a:lstStyle/>
          <a:p>
            <a:r>
              <a:rPr lang="en-US" smtClean="0"/>
              <a:t>250 euros month</a:t>
            </a:r>
            <a:endParaRPr lang="en-US"/>
          </a:p>
        </p:txBody>
      </p:sp>
      <p:sp>
        <p:nvSpPr>
          <p:cNvPr id="8" name="TextBox 7"/>
          <p:cNvSpPr txBox="1"/>
          <p:nvPr/>
        </p:nvSpPr>
        <p:spPr>
          <a:xfrm>
            <a:off x="9592942" y="6957354"/>
            <a:ext cx="2036833" cy="369332"/>
          </a:xfrm>
          <a:prstGeom prst="rect">
            <a:avLst/>
          </a:prstGeom>
          <a:noFill/>
        </p:spPr>
        <p:txBody>
          <a:bodyPr wrap="square" rtlCol="0">
            <a:spAutoFit/>
          </a:bodyPr>
          <a:lstStyle/>
          <a:p>
            <a:r>
              <a:rPr lang="en-US" dirty="0" smtClean="0"/>
              <a:t>Contact us</a:t>
            </a:r>
            <a:endParaRPr lang="en-US" dirty="0"/>
          </a:p>
        </p:txBody>
      </p:sp>
      <p:sp>
        <p:nvSpPr>
          <p:cNvPr id="24" name="TextBox 23"/>
          <p:cNvSpPr txBox="1"/>
          <p:nvPr/>
        </p:nvSpPr>
        <p:spPr>
          <a:xfrm>
            <a:off x="148607" y="7551643"/>
            <a:ext cx="10927062" cy="369332"/>
          </a:xfrm>
          <a:prstGeom prst="rect">
            <a:avLst/>
          </a:prstGeom>
          <a:noFill/>
        </p:spPr>
        <p:txBody>
          <a:bodyPr wrap="square" rtlCol="0">
            <a:spAutoFit/>
          </a:bodyPr>
          <a:lstStyle/>
          <a:p>
            <a:r>
              <a:rPr lang="en-US" dirty="0" smtClean="0"/>
              <a:t>To subscribe to any of the courses – please contact us directly to  </a:t>
            </a:r>
            <a:r>
              <a:rPr lang="en-US" dirty="0" err="1" smtClean="0"/>
              <a:t>bla</a:t>
            </a:r>
            <a:r>
              <a:rPr lang="en-US" dirty="0" smtClean="0"/>
              <a:t> or call us to 0485646801</a:t>
            </a:r>
          </a:p>
        </p:txBody>
      </p:sp>
    </p:spTree>
    <p:extLst>
      <p:ext uri="{BB962C8B-B14F-4D97-AF65-F5344CB8AC3E}">
        <p14:creationId xmlns:p14="http://schemas.microsoft.com/office/powerpoint/2010/main" val="9159899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4" name="TextBox 23"/>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pic>
        <p:nvPicPr>
          <p:cNvPr id="25" name="Picture 24"/>
          <p:cNvPicPr>
            <a:picLocks noChangeAspect="1"/>
          </p:cNvPicPr>
          <p:nvPr/>
        </p:nvPicPr>
        <p:blipFill>
          <a:blip r:embed="rId3"/>
          <a:stretch>
            <a:fillRect/>
          </a:stretch>
        </p:blipFill>
        <p:spPr>
          <a:xfrm>
            <a:off x="1815671" y="1024486"/>
            <a:ext cx="9003277" cy="1619211"/>
          </a:xfrm>
          <a:prstGeom prst="rect">
            <a:avLst/>
          </a:prstGeom>
        </p:spPr>
      </p:pic>
      <p:pic>
        <p:nvPicPr>
          <p:cNvPr id="26" name="Picture 25"/>
          <p:cNvPicPr>
            <a:picLocks noChangeAspect="1"/>
          </p:cNvPicPr>
          <p:nvPr/>
        </p:nvPicPr>
        <p:blipFill>
          <a:blip r:embed="rId4"/>
          <a:stretch>
            <a:fillRect/>
          </a:stretch>
        </p:blipFill>
        <p:spPr>
          <a:xfrm>
            <a:off x="708660" y="2462789"/>
            <a:ext cx="3676734" cy="1432430"/>
          </a:xfrm>
          <a:prstGeom prst="rect">
            <a:avLst/>
          </a:prstGeom>
        </p:spPr>
      </p:pic>
      <p:sp>
        <p:nvSpPr>
          <p:cNvPr id="27" name="Rectangle 26"/>
          <p:cNvSpPr/>
          <p:nvPr/>
        </p:nvSpPr>
        <p:spPr>
          <a:xfrm>
            <a:off x="2847866" y="573743"/>
            <a:ext cx="7758024" cy="923330"/>
          </a:xfrm>
          <a:prstGeom prst="rect">
            <a:avLst/>
          </a:prstGeom>
        </p:spPr>
        <p:txBody>
          <a:bodyPr wrap="square">
            <a:spAutoFit/>
          </a:bodyPr>
          <a:lstStyle/>
          <a:p>
            <a:r>
              <a:rPr lang="en-US" dirty="0" smtClean="0"/>
              <a:t>All our programs follow the following methodology, which is divided into 3 fundamental </a:t>
            </a:r>
            <a:r>
              <a:rPr lang="en-US" dirty="0" err="1" smtClean="0"/>
              <a:t>pilars</a:t>
            </a:r>
            <a:r>
              <a:rPr lang="en-US" dirty="0" smtClean="0"/>
              <a:t> , trying to teach you how to code not only from the logic of the code but only from the workflow and the business side</a:t>
            </a:r>
            <a:endParaRPr lang="en-US" dirty="0"/>
          </a:p>
        </p:txBody>
      </p:sp>
      <p:sp>
        <p:nvSpPr>
          <p:cNvPr id="28" name="Rectangle 27"/>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29" name="TextBox 28"/>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30" name="Rectangle 29"/>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31" name="Rectangle 30"/>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32" name="Rectangle 31"/>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33" name="Picture 32"/>
          <p:cNvPicPr>
            <a:picLocks noChangeAspect="1"/>
          </p:cNvPicPr>
          <p:nvPr/>
        </p:nvPicPr>
        <p:blipFill>
          <a:blip r:embed="rId5"/>
          <a:stretch>
            <a:fillRect/>
          </a:stretch>
        </p:blipFill>
        <p:spPr>
          <a:xfrm>
            <a:off x="1005385" y="4203964"/>
            <a:ext cx="1931808" cy="1247500"/>
          </a:xfrm>
          <a:prstGeom prst="rect">
            <a:avLst/>
          </a:prstGeom>
        </p:spPr>
      </p:pic>
      <p:pic>
        <p:nvPicPr>
          <p:cNvPr id="34" name="Picture 33"/>
          <p:cNvPicPr>
            <a:picLocks noChangeAspect="1"/>
          </p:cNvPicPr>
          <p:nvPr/>
        </p:nvPicPr>
        <p:blipFill>
          <a:blip r:embed="rId6"/>
          <a:stretch>
            <a:fillRect/>
          </a:stretch>
        </p:blipFill>
        <p:spPr>
          <a:xfrm>
            <a:off x="708660" y="4512709"/>
            <a:ext cx="2666845" cy="570448"/>
          </a:xfrm>
          <a:prstGeom prst="rect">
            <a:avLst/>
          </a:prstGeom>
        </p:spPr>
      </p:pic>
      <p:sp>
        <p:nvSpPr>
          <p:cNvPr id="35" name="Rectangle 34"/>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36" name="Picture 35"/>
          <p:cNvPicPr>
            <a:picLocks noChangeAspect="1"/>
          </p:cNvPicPr>
          <p:nvPr/>
        </p:nvPicPr>
        <p:blipFill>
          <a:blip r:embed="rId7"/>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16629193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4144911096"/>
              </p:ext>
            </p:extLst>
          </p:nvPr>
        </p:nvGraphicFramePr>
        <p:xfrm>
          <a:off x="1934028" y="861180"/>
          <a:ext cx="8128002" cy="259588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370840">
                <a:tc>
                  <a:txBody>
                    <a:bodyPr/>
                    <a:lstStyle/>
                    <a:p>
                      <a:r>
                        <a:rPr lang="en-GB" dirty="0" smtClean="0"/>
                        <a:t>Day 1</a:t>
                      </a:r>
                      <a:endParaRPr lang="en-GB" dirty="0"/>
                    </a:p>
                  </a:txBody>
                  <a:tcPr/>
                </a:tc>
                <a:tc>
                  <a:txBody>
                    <a:bodyPr/>
                    <a:lstStyle/>
                    <a:p>
                      <a:r>
                        <a:rPr lang="en-GB" dirty="0" smtClean="0"/>
                        <a:t>day2</a:t>
                      </a:r>
                      <a:endParaRPr lang="en-GB" dirty="0"/>
                    </a:p>
                  </a:txBody>
                  <a:tcPr/>
                </a:tc>
                <a:tc>
                  <a:txBody>
                    <a:bodyPr/>
                    <a:lstStyle/>
                    <a:p>
                      <a:r>
                        <a:rPr lang="en-GB" dirty="0" smtClean="0"/>
                        <a:t>day3</a:t>
                      </a:r>
                      <a:endParaRPr lang="en-GB" dirty="0"/>
                    </a:p>
                  </a:txBody>
                  <a:tcPr/>
                </a:tc>
                <a:tc>
                  <a:txBody>
                    <a:bodyPr/>
                    <a:lstStyle/>
                    <a:p>
                      <a:r>
                        <a:rPr lang="en-GB" dirty="0" smtClean="0"/>
                        <a:t>day4</a:t>
                      </a:r>
                      <a:endParaRPr lang="en-GB" dirty="0"/>
                    </a:p>
                  </a:txBody>
                  <a:tcPr/>
                </a:tc>
                <a:tc>
                  <a:txBody>
                    <a:bodyPr/>
                    <a:lstStyle/>
                    <a:p>
                      <a:r>
                        <a:rPr lang="en-GB" dirty="0" smtClean="0"/>
                        <a:t>day5</a:t>
                      </a:r>
                      <a:endParaRPr lang="en-GB" dirty="0"/>
                    </a:p>
                  </a:txBody>
                  <a:tcPr/>
                </a:tc>
                <a:tc>
                  <a:txBody>
                    <a:bodyPr/>
                    <a:lstStyle/>
                    <a:p>
                      <a:r>
                        <a:rPr lang="en-GB" dirty="0" smtClean="0"/>
                        <a:t>day6</a:t>
                      </a:r>
                      <a:endParaRPr lang="en-GB" dirty="0"/>
                    </a:p>
                  </a:txBody>
                  <a:tcPr/>
                </a:tc>
              </a:tr>
              <a:tr h="370840">
                <a:tc>
                  <a:txBody>
                    <a:bodyPr/>
                    <a:lstStyle/>
                    <a:p>
                      <a:r>
                        <a:rPr lang="en-GB" dirty="0" smtClean="0"/>
                        <a:t>Html</a:t>
                      </a:r>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r>
            </a:tbl>
          </a:graphicData>
        </a:graphic>
      </p:graphicFrame>
      <p:sp>
        <p:nvSpPr>
          <p:cNvPr id="3" name="TextBox 2"/>
          <p:cNvSpPr txBox="1"/>
          <p:nvPr/>
        </p:nvSpPr>
        <p:spPr>
          <a:xfrm>
            <a:off x="2069111" y="3958411"/>
            <a:ext cx="8169665" cy="2585323"/>
          </a:xfrm>
          <a:prstGeom prst="rect">
            <a:avLst/>
          </a:prstGeom>
          <a:noFill/>
        </p:spPr>
        <p:txBody>
          <a:bodyPr wrap="square" rtlCol="0">
            <a:spAutoFit/>
          </a:bodyPr>
          <a:lstStyle/>
          <a:p>
            <a:r>
              <a:rPr lang="en-US" dirty="0"/>
              <a:t>D</a:t>
            </a:r>
            <a:r>
              <a:rPr lang="en-US" dirty="0" smtClean="0"/>
              <a:t>igital technologies are driving the innovation of the world, and in booth the entrepreneur world and the corporate world the need of leaders with the skills to materialize ideas with web mobile app or any kind of IT solutions are more valuable in the market. And this is exactly what </a:t>
            </a:r>
            <a:r>
              <a:rPr lang="en-US" dirty="0" err="1" smtClean="0"/>
              <a:t>codementor</a:t>
            </a:r>
            <a:r>
              <a:rPr lang="en-US" dirty="0" smtClean="0"/>
              <a:t> gives you</a:t>
            </a:r>
          </a:p>
          <a:p>
            <a:endParaRPr lang="en-US" dirty="0"/>
          </a:p>
          <a:p>
            <a:r>
              <a:rPr lang="en-US" dirty="0" err="1" smtClean="0"/>
              <a:t>Codementor</a:t>
            </a:r>
            <a:r>
              <a:rPr lang="en-US" dirty="0" smtClean="0"/>
              <a:t> gives your business profile a key differentiation factor and makes you a professional with a very scares and highly demanded profile. That can either target to apply for a high position in the corporate world or be a valuable asset in a startup team.</a:t>
            </a:r>
          </a:p>
        </p:txBody>
      </p:sp>
    </p:spTree>
    <p:extLst>
      <p:ext uri="{BB962C8B-B14F-4D97-AF65-F5344CB8AC3E}">
        <p14:creationId xmlns:p14="http://schemas.microsoft.com/office/powerpoint/2010/main" val="33452056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4344" y="1572845"/>
            <a:ext cx="3655499" cy="365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2771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72246" y="1600462"/>
            <a:ext cx="8894618" cy="31935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495580"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04246"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29846"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73980"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18114"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72246" y="1231130"/>
            <a:ext cx="2249824" cy="369332"/>
          </a:xfrm>
          <a:prstGeom prst="rect">
            <a:avLst/>
          </a:prstGeom>
          <a:noFill/>
        </p:spPr>
        <p:txBody>
          <a:bodyPr wrap="square" rtlCol="0">
            <a:spAutoFit/>
          </a:bodyPr>
          <a:lstStyle/>
          <a:p>
            <a:r>
              <a:rPr lang="en-US" dirty="0" smtClean="0"/>
              <a:t>Array (list)</a:t>
            </a:r>
            <a:endParaRPr lang="en-US" dirty="0"/>
          </a:p>
        </p:txBody>
      </p:sp>
      <p:cxnSp>
        <p:nvCxnSpPr>
          <p:cNvPr id="12" name="Straight Arrow Connector 11"/>
          <p:cNvCxnSpPr>
            <a:endCxn id="10" idx="0"/>
          </p:cNvCxnSpPr>
          <p:nvPr/>
        </p:nvCxnSpPr>
        <p:spPr>
          <a:xfrm flipH="1">
            <a:off x="4197158" y="740063"/>
            <a:ext cx="599980" cy="491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37241" y="152400"/>
            <a:ext cx="1911158" cy="646331"/>
          </a:xfrm>
          <a:prstGeom prst="rect">
            <a:avLst/>
          </a:prstGeom>
          <a:noFill/>
        </p:spPr>
        <p:txBody>
          <a:bodyPr wrap="square" rtlCol="0">
            <a:spAutoFit/>
          </a:bodyPr>
          <a:lstStyle/>
          <a:p>
            <a:r>
              <a:rPr lang="en-US" smtClean="0"/>
              <a:t>Contain wherever </a:t>
            </a:r>
            <a:r>
              <a:rPr lang="en-US" dirty="0" smtClean="0"/>
              <a:t>you want</a:t>
            </a:r>
            <a:endParaRPr lang="en-US" dirty="0"/>
          </a:p>
        </p:txBody>
      </p:sp>
      <p:sp>
        <p:nvSpPr>
          <p:cNvPr id="14" name="TextBox 13"/>
          <p:cNvSpPr txBox="1"/>
          <p:nvPr/>
        </p:nvSpPr>
        <p:spPr>
          <a:xfrm>
            <a:off x="3643169" y="2281149"/>
            <a:ext cx="1107978" cy="369332"/>
          </a:xfrm>
          <a:prstGeom prst="rect">
            <a:avLst/>
          </a:prstGeom>
          <a:noFill/>
        </p:spPr>
        <p:txBody>
          <a:bodyPr wrap="square" rtlCol="0">
            <a:spAutoFit/>
          </a:bodyPr>
          <a:lstStyle/>
          <a:p>
            <a:r>
              <a:rPr lang="en-US" b="1" smtClean="0"/>
              <a:t>Objects</a:t>
            </a:r>
            <a:endParaRPr lang="en-US" b="1"/>
          </a:p>
        </p:txBody>
      </p:sp>
      <p:pic>
        <p:nvPicPr>
          <p:cNvPr id="1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4146359" y="2650481"/>
            <a:ext cx="0" cy="29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00391" y="2915669"/>
            <a:ext cx="1250756" cy="1077218"/>
          </a:xfrm>
          <a:prstGeom prst="rect">
            <a:avLst/>
          </a:prstGeom>
          <a:noFill/>
        </p:spPr>
        <p:txBody>
          <a:bodyPr wrap="square" rtlCol="0">
            <a:spAutoFit/>
          </a:bodyPr>
          <a:lstStyle/>
          <a:p>
            <a:r>
              <a:rPr lang="en-US" sz="1600" dirty="0" smtClean="0"/>
              <a:t>Variables:</a:t>
            </a:r>
            <a:endParaRPr lang="en-US" sz="1600" dirty="0"/>
          </a:p>
          <a:p>
            <a:pPr marL="285750" indent="-285750">
              <a:buFont typeface="Arial" charset="0"/>
              <a:buChar char="•"/>
            </a:pPr>
            <a:r>
              <a:rPr lang="en-US" sz="1600" dirty="0" smtClean="0"/>
              <a:t>Methods</a:t>
            </a:r>
          </a:p>
          <a:p>
            <a:r>
              <a:rPr lang="en-US" sz="1600" dirty="0" smtClean="0"/>
              <a:t>(functions)</a:t>
            </a:r>
          </a:p>
          <a:p>
            <a:pPr marL="285750" indent="-285750">
              <a:buFont typeface="Arial" charset="0"/>
              <a:buChar char="•"/>
            </a:pPr>
            <a:r>
              <a:rPr lang="en-US" sz="1600" dirty="0" err="1" smtClean="0"/>
              <a:t>Var</a:t>
            </a:r>
            <a:r>
              <a:rPr lang="en-US" sz="1600" dirty="0" smtClean="0"/>
              <a:t> </a:t>
            </a:r>
            <a:endParaRPr lang="en-US" sz="1600" dirty="0"/>
          </a:p>
        </p:txBody>
      </p:sp>
      <p:cxnSp>
        <p:nvCxnSpPr>
          <p:cNvPr id="26" name="Straight Arrow Connector 25"/>
          <p:cNvCxnSpPr/>
          <p:nvPr/>
        </p:nvCxnSpPr>
        <p:spPr>
          <a:xfrm>
            <a:off x="3643169" y="5007263"/>
            <a:ext cx="0"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072246" y="1578329"/>
            <a:ext cx="4181378" cy="584775"/>
          </a:xfrm>
          <a:prstGeom prst="rect">
            <a:avLst/>
          </a:prstGeom>
          <a:noFill/>
        </p:spPr>
        <p:txBody>
          <a:bodyPr wrap="square" rtlCol="0">
            <a:spAutoFit/>
          </a:bodyPr>
          <a:lstStyle/>
          <a:p>
            <a:r>
              <a:rPr lang="en-US" sz="1600" smtClean="0"/>
              <a:t>Functions  </a:t>
            </a:r>
          </a:p>
          <a:p>
            <a:r>
              <a:rPr lang="en-US" sz="1600" dirty="0" err="1" smtClean="0"/>
              <a:t>Var</a:t>
            </a:r>
            <a:r>
              <a:rPr lang="en-US" sz="1600" dirty="0" smtClean="0"/>
              <a:t> </a:t>
            </a:r>
            <a:endParaRPr lang="en-US" sz="1600" dirty="0"/>
          </a:p>
        </p:txBody>
      </p:sp>
      <p:sp>
        <p:nvSpPr>
          <p:cNvPr id="31" name="TextBox 30"/>
          <p:cNvSpPr txBox="1"/>
          <p:nvPr/>
        </p:nvSpPr>
        <p:spPr>
          <a:xfrm>
            <a:off x="406400" y="2683606"/>
            <a:ext cx="2508640" cy="1815882"/>
          </a:xfrm>
          <a:prstGeom prst="rect">
            <a:avLst/>
          </a:prstGeom>
          <a:noFill/>
        </p:spPr>
        <p:txBody>
          <a:bodyPr wrap="square" rtlCol="0">
            <a:spAutoFit/>
          </a:bodyPr>
          <a:lstStyle/>
          <a:p>
            <a:r>
              <a:rPr lang="en-US" sz="1600" dirty="0" smtClean="0"/>
              <a:t>6 Types of values : </a:t>
            </a:r>
          </a:p>
          <a:p>
            <a:r>
              <a:rPr lang="en-US" sz="1600" dirty="0" smtClean="0"/>
              <a:t>Numbers(2.3)</a:t>
            </a:r>
          </a:p>
          <a:p>
            <a:r>
              <a:rPr lang="en-US" sz="1600" dirty="0" smtClean="0"/>
              <a:t>Strings “I am awesome”</a:t>
            </a:r>
          </a:p>
          <a:p>
            <a:r>
              <a:rPr lang="en-US" sz="1600" dirty="0" smtClean="0"/>
              <a:t>Booleans</a:t>
            </a:r>
          </a:p>
          <a:p>
            <a:r>
              <a:rPr lang="en-US" sz="1600" dirty="0" smtClean="0"/>
              <a:t>Objects</a:t>
            </a:r>
          </a:p>
          <a:p>
            <a:r>
              <a:rPr lang="en-US" sz="1600" dirty="0" smtClean="0"/>
              <a:t>Functions</a:t>
            </a:r>
          </a:p>
          <a:p>
            <a:r>
              <a:rPr lang="en-US" sz="1600" dirty="0" smtClean="0"/>
              <a:t>Undefined values</a:t>
            </a:r>
            <a:endParaRPr lang="en-US" sz="1600" dirty="0"/>
          </a:p>
        </p:txBody>
      </p:sp>
      <p:sp>
        <p:nvSpPr>
          <p:cNvPr id="34" name="Rectangle 33"/>
          <p:cNvSpPr/>
          <p:nvPr/>
        </p:nvSpPr>
        <p:spPr>
          <a:xfrm>
            <a:off x="2275225" y="5793507"/>
            <a:ext cx="2735887" cy="92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Screan</a:t>
            </a:r>
            <a:endParaRPr lang="en-US" dirty="0"/>
          </a:p>
        </p:txBody>
      </p:sp>
      <p:sp>
        <p:nvSpPr>
          <p:cNvPr id="35" name="TextBox 34"/>
          <p:cNvSpPr txBox="1"/>
          <p:nvPr/>
        </p:nvSpPr>
        <p:spPr>
          <a:xfrm>
            <a:off x="3689832" y="5010725"/>
            <a:ext cx="2122630" cy="369332"/>
          </a:xfrm>
          <a:prstGeom prst="rect">
            <a:avLst/>
          </a:prstGeom>
          <a:noFill/>
        </p:spPr>
        <p:txBody>
          <a:bodyPr wrap="square" rtlCol="0">
            <a:spAutoFit/>
          </a:bodyPr>
          <a:lstStyle/>
          <a:p>
            <a:r>
              <a:rPr lang="en-US" dirty="0" err="1" smtClean="0"/>
              <a:t>Console.log</a:t>
            </a:r>
            <a:r>
              <a:rPr lang="en-US" dirty="0" smtClean="0"/>
              <a:t>()</a:t>
            </a:r>
            <a:endParaRPr lang="en-US" dirty="0"/>
          </a:p>
        </p:txBody>
      </p:sp>
      <p:cxnSp>
        <p:nvCxnSpPr>
          <p:cNvPr id="37" name="Straight Arrow Connector 36"/>
          <p:cNvCxnSpPr/>
          <p:nvPr/>
        </p:nvCxnSpPr>
        <p:spPr>
          <a:xfrm flipH="1">
            <a:off x="592667" y="4499488"/>
            <a:ext cx="203200" cy="29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2400" y="5007263"/>
            <a:ext cx="1778000" cy="369332"/>
          </a:xfrm>
          <a:prstGeom prst="rect">
            <a:avLst/>
          </a:prstGeom>
          <a:noFill/>
        </p:spPr>
        <p:txBody>
          <a:bodyPr wrap="square" rtlCol="0">
            <a:spAutoFit/>
          </a:bodyPr>
          <a:lstStyle/>
          <a:p>
            <a:r>
              <a:rPr lang="en-US" smtClean="0"/>
              <a:t>Null     undefined</a:t>
            </a:r>
            <a:endParaRPr lang="en-US"/>
          </a:p>
        </p:txBody>
      </p:sp>
      <p:sp>
        <p:nvSpPr>
          <p:cNvPr id="39" name="Rectangle 38"/>
          <p:cNvSpPr/>
          <p:nvPr/>
        </p:nvSpPr>
        <p:spPr>
          <a:xfrm>
            <a:off x="7264787" y="152400"/>
            <a:ext cx="4927213" cy="92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Information we are </a:t>
            </a:r>
            <a:r>
              <a:rPr lang="en-US" dirty="0" err="1" smtClean="0"/>
              <a:t>holfing</a:t>
            </a:r>
            <a:r>
              <a:rPr lang="en-US" dirty="0" smtClean="0"/>
              <a:t> (called </a:t>
            </a:r>
            <a:r>
              <a:rPr lang="en-US" dirty="0" err="1" smtClean="0"/>
              <a:t>enviroment</a:t>
            </a:r>
            <a:r>
              <a:rPr lang="en-US" dirty="0" smtClean="0"/>
              <a:t>) , variables, things like mouse and keyboard </a:t>
            </a:r>
            <a:r>
              <a:rPr lang="en-US" dirty="0" err="1" smtClean="0"/>
              <a:t>imput</a:t>
            </a:r>
            <a:r>
              <a:rPr lang="en-US" dirty="0" smtClean="0"/>
              <a:t> are already part of the program at the beginning</a:t>
            </a:r>
            <a:endParaRPr lang="en-US" dirty="0"/>
          </a:p>
        </p:txBody>
      </p:sp>
    </p:spTree>
    <p:extLst>
      <p:ext uri="{BB962C8B-B14F-4D97-AF65-F5344CB8AC3E}">
        <p14:creationId xmlns:p14="http://schemas.microsoft.com/office/powerpoint/2010/main" val="90501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6756981" y="4579739"/>
            <a:ext cx="5010475" cy="14022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549112" y="658308"/>
            <a:ext cx="5082391" cy="307777"/>
          </a:xfrm>
          <a:prstGeom prst="rect">
            <a:avLst/>
          </a:prstGeom>
        </p:spPr>
        <p:txBody>
          <a:bodyPr wrap="square">
            <a:spAutoFit/>
          </a:bodyPr>
          <a:lstStyle/>
          <a:p>
            <a:r>
              <a:rPr lang="es-CO" sz="1400" i="1" dirty="0">
                <a:solidFill>
                  <a:srgbClr val="444444"/>
                </a:solidFill>
                <a:latin typeface="Consolas" panose="020B0609020204030204" pitchFamily="49" charset="0"/>
              </a:rPr>
              <a:t>&lt;pre&gt;&lt;/pre</a:t>
            </a:r>
            <a:r>
              <a:rPr lang="es-CO" sz="1400" i="1" dirty="0" smtClean="0">
                <a:solidFill>
                  <a:srgbClr val="444444"/>
                </a:solidFill>
                <a:latin typeface="Consolas" panose="020B0609020204030204" pitchFamily="49" charset="0"/>
              </a:rPr>
              <a:t>&gt;  -- </a:t>
            </a:r>
            <a:r>
              <a:rPr lang="es-CO" sz="1400" i="1" dirty="0" err="1" smtClean="0">
                <a:solidFill>
                  <a:srgbClr val="444444"/>
                </a:solidFill>
                <a:latin typeface="Consolas" panose="020B0609020204030204" pitchFamily="49" charset="0"/>
              </a:rPr>
              <a:t>like</a:t>
            </a:r>
            <a:r>
              <a:rPr lang="es-CO" sz="1400" i="1" dirty="0" smtClean="0">
                <a:solidFill>
                  <a:srgbClr val="444444"/>
                </a:solidFill>
                <a:latin typeface="Consolas" panose="020B0609020204030204" pitchFamily="49" charset="0"/>
              </a:rPr>
              <a:t> a </a:t>
            </a:r>
            <a:r>
              <a:rPr lang="es-CO" sz="1400" i="1" dirty="0" err="1" smtClean="0">
                <a:solidFill>
                  <a:srgbClr val="444444"/>
                </a:solidFill>
                <a:latin typeface="Consolas" panose="020B0609020204030204" pitchFamily="49" charset="0"/>
              </a:rPr>
              <a:t>super</a:t>
            </a:r>
            <a:r>
              <a:rPr lang="es-CO" sz="1400" i="1" dirty="0" smtClean="0">
                <a:solidFill>
                  <a:srgbClr val="444444"/>
                </a:solidFill>
                <a:latin typeface="Consolas" panose="020B0609020204030204" pitchFamily="49" charset="0"/>
              </a:rPr>
              <a:t> &lt;p&gt;&lt;/p&gt; </a:t>
            </a:r>
          </a:p>
        </p:txBody>
      </p:sp>
      <p:pic>
        <p:nvPicPr>
          <p:cNvPr id="6"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6756982" y="1462592"/>
            <a:ext cx="5010475"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6923315" y="1603104"/>
            <a:ext cx="4259499" cy="738664"/>
          </a:xfrm>
          <a:prstGeom prst="rect">
            <a:avLst/>
          </a:prstGeom>
        </p:spPr>
        <p:txBody>
          <a:bodyPr wrap="square">
            <a:spAutoFit/>
          </a:bodyPr>
          <a:lstStyle/>
          <a:p>
            <a:r>
              <a:rPr lang="es-CO" sz="1400" i="1" dirty="0">
                <a:solidFill>
                  <a:srgbClr val="444444"/>
                </a:solidFill>
                <a:latin typeface="Consolas" panose="020B0609020204030204" pitchFamily="49" charset="0"/>
              </a:rPr>
              <a:t>Style</a:t>
            </a:r>
          </a:p>
          <a:p>
            <a:r>
              <a:rPr lang="en-US" sz="1400" i="1" dirty="0">
                <a:solidFill>
                  <a:srgbClr val="444444"/>
                </a:solidFill>
                <a:latin typeface="Consolas" panose="020B0609020204030204" pitchFamily="49" charset="0"/>
              </a:rPr>
              <a:t>&lt;body </a:t>
            </a:r>
            <a:r>
              <a:rPr lang="es-CO" sz="1400" dirty="0" err="1"/>
              <a:t>style</a:t>
            </a:r>
            <a:r>
              <a:rPr lang="es-CO" sz="1400" dirty="0"/>
              <a:t>="</a:t>
            </a:r>
            <a:r>
              <a:rPr lang="es-CO" sz="1400" i="1" dirty="0" err="1" smtClean="0"/>
              <a:t>property</a:t>
            </a:r>
            <a:r>
              <a:rPr lang="es-CO" sz="1400" dirty="0" err="1" smtClean="0"/>
              <a:t>:</a:t>
            </a:r>
            <a:r>
              <a:rPr lang="es-CO" sz="1400" i="1" dirty="0" err="1" smtClean="0"/>
              <a:t>value</a:t>
            </a:r>
            <a:r>
              <a:rPr lang="es-CO" sz="1400" dirty="0" smtClean="0"/>
              <a:t>“ &gt;</a:t>
            </a:r>
            <a:r>
              <a:rPr lang="en-US" sz="1400" i="1" dirty="0">
                <a:solidFill>
                  <a:srgbClr val="444444"/>
                </a:solidFill>
                <a:latin typeface="Consolas" panose="020B0609020204030204" pitchFamily="49" charset="0"/>
              </a:rPr>
              <a:t/>
            </a:r>
            <a:br>
              <a:rPr lang="en-US" sz="1400" i="1" dirty="0">
                <a:solidFill>
                  <a:srgbClr val="444444"/>
                </a:solidFill>
                <a:latin typeface="Consolas" panose="020B0609020204030204" pitchFamily="49" charset="0"/>
              </a:rPr>
            </a:br>
            <a:r>
              <a:rPr lang="en-US" sz="1400" i="1" dirty="0">
                <a:solidFill>
                  <a:srgbClr val="444444"/>
                </a:solidFill>
                <a:latin typeface="Consolas" panose="020B0609020204030204" pitchFamily="49" charset="0"/>
              </a:rPr>
              <a:t>&lt;/body&gt;</a:t>
            </a:r>
            <a:r>
              <a:rPr lang="es-CO" sz="1400" i="1" dirty="0">
                <a:solidFill>
                  <a:srgbClr val="444444"/>
                </a:solidFill>
                <a:latin typeface="Consolas" panose="020B0609020204030204" pitchFamily="49" charset="0"/>
              </a:rPr>
              <a:t> </a:t>
            </a:r>
            <a:endParaRPr lang="en-GB" sz="1400" i="1" dirty="0">
              <a:solidFill>
                <a:srgbClr val="444444"/>
              </a:solidFill>
              <a:latin typeface="Consolas" panose="020B0609020204030204" pitchFamily="49" charset="0"/>
            </a:endParaRPr>
          </a:p>
        </p:txBody>
      </p:sp>
      <p:sp>
        <p:nvSpPr>
          <p:cNvPr id="10" name="CuadroTexto 9"/>
          <p:cNvSpPr txBox="1"/>
          <p:nvPr/>
        </p:nvSpPr>
        <p:spPr>
          <a:xfrm>
            <a:off x="6756982" y="838338"/>
            <a:ext cx="5010475" cy="369332"/>
          </a:xfrm>
          <a:prstGeom prst="rect">
            <a:avLst/>
          </a:prstGeom>
          <a:noFill/>
        </p:spPr>
        <p:txBody>
          <a:bodyPr wrap="square" rtlCol="0">
            <a:spAutoFit/>
          </a:bodyPr>
          <a:lstStyle/>
          <a:p>
            <a:r>
              <a:rPr lang="en-GB" dirty="0" err="1" smtClean="0"/>
              <a:t>Atributes</a:t>
            </a:r>
            <a:endParaRPr lang="en-GB" b="1" dirty="0"/>
          </a:p>
        </p:txBody>
      </p:sp>
      <p:sp>
        <p:nvSpPr>
          <p:cNvPr id="11" name="Rectángulo 10"/>
          <p:cNvSpPr/>
          <p:nvPr/>
        </p:nvSpPr>
        <p:spPr>
          <a:xfrm>
            <a:off x="6756982" y="4616728"/>
            <a:ext cx="5010475" cy="1384995"/>
          </a:xfrm>
          <a:prstGeom prst="rect">
            <a:avLst/>
          </a:prstGeom>
        </p:spPr>
        <p:txBody>
          <a:bodyPr wrap="square">
            <a:spAutoFit/>
          </a:bodyPr>
          <a:lstStyle/>
          <a:p>
            <a:r>
              <a:rPr lang="en-US" sz="1400" i="1" dirty="0">
                <a:solidFill>
                  <a:srgbClr val="444444"/>
                </a:solidFill>
                <a:latin typeface="Consolas" panose="020B0609020204030204" pitchFamily="49" charset="0"/>
              </a:rPr>
              <a:t>Use the style attribute for styling HTML elements</a:t>
            </a:r>
          </a:p>
          <a:p>
            <a:r>
              <a:rPr lang="en-US" sz="1400" i="1" dirty="0">
                <a:solidFill>
                  <a:srgbClr val="444444"/>
                </a:solidFill>
                <a:latin typeface="Consolas" panose="020B0609020204030204" pitchFamily="49" charset="0"/>
              </a:rPr>
              <a:t>Use background-color for background color</a:t>
            </a:r>
          </a:p>
          <a:p>
            <a:r>
              <a:rPr lang="en-US" sz="1400" i="1" dirty="0">
                <a:solidFill>
                  <a:srgbClr val="444444"/>
                </a:solidFill>
                <a:latin typeface="Consolas" panose="020B0609020204030204" pitchFamily="49" charset="0"/>
              </a:rPr>
              <a:t>Use color for text colors</a:t>
            </a:r>
          </a:p>
          <a:p>
            <a:r>
              <a:rPr lang="en-US" sz="1400" i="1" dirty="0">
                <a:solidFill>
                  <a:srgbClr val="444444"/>
                </a:solidFill>
                <a:latin typeface="Consolas" panose="020B0609020204030204" pitchFamily="49" charset="0"/>
              </a:rPr>
              <a:t>Use font-family for text fonts</a:t>
            </a:r>
          </a:p>
          <a:p>
            <a:r>
              <a:rPr lang="en-US" sz="1400" i="1" dirty="0">
                <a:solidFill>
                  <a:srgbClr val="444444"/>
                </a:solidFill>
                <a:latin typeface="Consolas" panose="020B0609020204030204" pitchFamily="49" charset="0"/>
              </a:rPr>
              <a:t>Use font-size for text sizes</a:t>
            </a:r>
          </a:p>
          <a:p>
            <a:r>
              <a:rPr lang="en-US" sz="1400" i="1" dirty="0">
                <a:solidFill>
                  <a:srgbClr val="444444"/>
                </a:solidFill>
                <a:latin typeface="Consolas" panose="020B0609020204030204" pitchFamily="49" charset="0"/>
              </a:rPr>
              <a:t>Use text-align for text </a:t>
            </a:r>
            <a:r>
              <a:rPr lang="en-US" sz="1400" i="1" dirty="0" err="1">
                <a:solidFill>
                  <a:srgbClr val="444444"/>
                </a:solidFill>
                <a:latin typeface="Consolas" panose="020B0609020204030204" pitchFamily="49" charset="0"/>
              </a:rPr>
              <a:t>alignmen</a:t>
            </a:r>
            <a:endParaRPr lang="en-US" sz="1400" i="1" dirty="0">
              <a:solidFill>
                <a:srgbClr val="444444"/>
              </a:solidFill>
              <a:latin typeface="Consolas" panose="020B0609020204030204" pitchFamily="49" charset="0"/>
            </a:endParaRPr>
          </a:p>
        </p:txBody>
      </p:sp>
      <p:sp>
        <p:nvSpPr>
          <p:cNvPr id="13" name="CuadroTexto 12"/>
          <p:cNvSpPr txBox="1"/>
          <p:nvPr/>
        </p:nvSpPr>
        <p:spPr>
          <a:xfrm>
            <a:off x="6756982" y="4246944"/>
            <a:ext cx="5010475" cy="369332"/>
          </a:xfrm>
          <a:prstGeom prst="rect">
            <a:avLst/>
          </a:prstGeom>
          <a:noFill/>
        </p:spPr>
        <p:txBody>
          <a:bodyPr wrap="square" rtlCol="0">
            <a:spAutoFit/>
          </a:bodyPr>
          <a:lstStyle/>
          <a:p>
            <a:r>
              <a:rPr lang="en-GB" dirty="0" smtClean="0"/>
              <a:t>Style </a:t>
            </a:r>
            <a:r>
              <a:rPr lang="en-GB" dirty="0" err="1" smtClean="0"/>
              <a:t>css</a:t>
            </a:r>
            <a:r>
              <a:rPr lang="en-GB" dirty="0" smtClean="0"/>
              <a:t> properties</a:t>
            </a:r>
            <a:endParaRPr lang="en-GB" b="1" dirty="0"/>
          </a:p>
        </p:txBody>
      </p:sp>
      <p:graphicFrame>
        <p:nvGraphicFramePr>
          <p:cNvPr id="14" name="Tabla 13"/>
          <p:cNvGraphicFramePr>
            <a:graphicFrameLocks noGrp="1"/>
          </p:cNvGraphicFramePr>
          <p:nvPr>
            <p:extLst>
              <p:ext uri="{D42A27DB-BD31-4B8C-83A1-F6EECF244321}">
                <p14:modId xmlns:p14="http://schemas.microsoft.com/office/powerpoint/2010/main" val="474070549"/>
              </p:ext>
            </p:extLst>
          </p:nvPr>
        </p:nvGraphicFramePr>
        <p:xfrm>
          <a:off x="593254" y="978775"/>
          <a:ext cx="5202404" cy="3565738"/>
        </p:xfrm>
        <a:graphic>
          <a:graphicData uri="http://schemas.openxmlformats.org/drawingml/2006/table">
            <a:tbl>
              <a:tblPr/>
              <a:tblGrid>
                <a:gridCol w="1038493"/>
                <a:gridCol w="4163911"/>
              </a:tblGrid>
              <a:tr h="278612">
                <a:tc>
                  <a:txBody>
                    <a:bodyPr/>
                    <a:lstStyle/>
                    <a:p>
                      <a:pPr algn="l" fontAlgn="t"/>
                      <a:r>
                        <a:rPr lang="es-CO" sz="1200" dirty="0" err="1">
                          <a:effectLst/>
                        </a:rPr>
                        <a:t>Tag</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3"/>
                        </a:rPr>
                        <a:t>&lt;b&gt;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bold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4"/>
                        </a:rPr>
                        <a:t>&lt;em&gt;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emphasized text </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5"/>
                        </a:rPr>
                        <a:t>&lt;i&gt;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dirty="0">
                          <a:effectLst/>
                        </a:rPr>
                        <a:t>Defines </a:t>
                      </a:r>
                      <a:r>
                        <a:rPr lang="es-CO" sz="1200" dirty="0" err="1">
                          <a:effectLst/>
                        </a:rPr>
                        <a:t>italic</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6"/>
                        </a:rPr>
                        <a:t>&lt;small&gt;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smaller</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7"/>
                        </a:rPr>
                        <a:t>&lt;strong&gt;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important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8"/>
                        </a:rPr>
                        <a:t>&lt;sub&gt;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subscripted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9"/>
                        </a:rPr>
                        <a:t>&lt;sup&gt;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superscripted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0"/>
                        </a:rPr>
                        <a:t>&lt;ins&gt;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inserted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11"/>
                        </a:rPr>
                        <a:t>&lt;del&gt;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deleted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2"/>
                        </a:rPr>
                        <a:t>&lt;mark&gt;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marked</a:t>
                      </a:r>
                      <a:r>
                        <a:rPr lang="es-CO" sz="1200" dirty="0">
                          <a:effectLst/>
                        </a:rPr>
                        <a:t>/</a:t>
                      </a:r>
                      <a:r>
                        <a:rPr lang="es-CO" sz="1200" dirty="0" err="1">
                          <a:effectLst/>
                        </a:rPr>
                        <a:t>highlighted</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1953193236"/>
              </p:ext>
            </p:extLst>
          </p:nvPr>
        </p:nvGraphicFramePr>
        <p:xfrm>
          <a:off x="604139" y="4525928"/>
          <a:ext cx="5213019" cy="2346960"/>
        </p:xfrm>
        <a:graphic>
          <a:graphicData uri="http://schemas.openxmlformats.org/drawingml/2006/table">
            <a:tbl>
              <a:tblPr/>
              <a:tblGrid>
                <a:gridCol w="1032906"/>
                <a:gridCol w="4180113"/>
              </a:tblGrid>
              <a:tr h="0">
                <a:tc>
                  <a:txBody>
                    <a:bodyPr/>
                    <a:lstStyle/>
                    <a:p>
                      <a:pPr fontAlgn="t"/>
                      <a:r>
                        <a:rPr lang="es-CO" sz="1200" u="sng" dirty="0">
                          <a:solidFill>
                            <a:srgbClr val="333333"/>
                          </a:solidFill>
                          <a:effectLst/>
                          <a:hlinkClick r:id="rId13"/>
                        </a:rPr>
                        <a:t>&lt;</a:t>
                      </a:r>
                      <a:r>
                        <a:rPr lang="es-CO" sz="1200" u="sng" dirty="0" err="1">
                          <a:solidFill>
                            <a:srgbClr val="333333"/>
                          </a:solidFill>
                          <a:effectLst/>
                          <a:hlinkClick r:id="rId13"/>
                        </a:rPr>
                        <a:t>abbr</a:t>
                      </a:r>
                      <a:r>
                        <a:rPr lang="es-CO" sz="1200" u="sng" dirty="0">
                          <a:solidFill>
                            <a:srgbClr val="333333"/>
                          </a:solidFill>
                          <a:effectLst/>
                          <a:hlinkClick r:id="rId13"/>
                        </a:rPr>
                        <a:t>&gt;</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an abbreviation or acronym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4"/>
                        </a:rPr>
                        <a:t>&lt;address&gt;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contact information for the author/owner of a document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5"/>
                        </a:rPr>
                        <a:t>&lt;bdo&gt;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the text direction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6"/>
                        </a:rPr>
                        <a:t>&lt;blockquote&gt;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section that is quoted from another source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7"/>
                        </a:rPr>
                        <a:t>&lt;dfn&gt;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the definition of a term or an abbreviation.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8"/>
                        </a:rPr>
                        <a:t>&lt;q&gt;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short inline quotation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9"/>
                        </a:rPr>
                        <a:t>&lt;cite&gt;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title of a work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16" name="CuadroTexto 15"/>
          <p:cNvSpPr txBox="1"/>
          <p:nvPr/>
        </p:nvSpPr>
        <p:spPr>
          <a:xfrm>
            <a:off x="6756980" y="6133452"/>
            <a:ext cx="5010475" cy="369332"/>
          </a:xfrm>
          <a:prstGeom prst="rect">
            <a:avLst/>
          </a:prstGeom>
          <a:noFill/>
        </p:spPr>
        <p:txBody>
          <a:bodyPr wrap="square" rtlCol="0">
            <a:spAutoFit/>
          </a:bodyPr>
          <a:lstStyle/>
          <a:p>
            <a:r>
              <a:rPr lang="en-GB" dirty="0" smtClean="0"/>
              <a:t>Entity</a:t>
            </a:r>
            <a:endParaRPr lang="en-GB" b="1" dirty="0"/>
          </a:p>
        </p:txBody>
      </p:sp>
      <p:sp>
        <p:nvSpPr>
          <p:cNvPr id="17" name="CuadroTexto 16"/>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cool and useful tags</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8589443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1192646" y="2887395"/>
            <a:ext cx="4395354" cy="27344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92646" y="2887395"/>
            <a:ext cx="4395354" cy="38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log-in</a:t>
            </a:r>
            <a:endParaRPr lang="en-US" dirty="0"/>
          </a:p>
        </p:txBody>
      </p:sp>
      <p:sp>
        <p:nvSpPr>
          <p:cNvPr id="6" name="Cross 5"/>
          <p:cNvSpPr/>
          <p:nvPr/>
        </p:nvSpPr>
        <p:spPr>
          <a:xfrm>
            <a:off x="5113867" y="2925364"/>
            <a:ext cx="304800" cy="304800"/>
          </a:xfrm>
          <a:prstGeom prst="plus">
            <a:avLst>
              <a:gd name="adj" fmla="val 4398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 name="Straight Arrow Connector 7"/>
          <p:cNvCxnSpPr/>
          <p:nvPr/>
        </p:nvCxnSpPr>
        <p:spPr>
          <a:xfrm>
            <a:off x="5266267" y="1879600"/>
            <a:ext cx="0" cy="81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88934" y="1412771"/>
            <a:ext cx="1371599" cy="369332"/>
          </a:xfrm>
          <a:prstGeom prst="rect">
            <a:avLst/>
          </a:prstGeom>
          <a:noFill/>
        </p:spPr>
        <p:txBody>
          <a:bodyPr wrap="square" rtlCol="0">
            <a:spAutoFit/>
          </a:bodyPr>
          <a:lstStyle/>
          <a:p>
            <a:r>
              <a:rPr lang="en-US" smtClean="0"/>
              <a:t>Add a friend</a:t>
            </a:r>
            <a:endParaRPr lang="en-US"/>
          </a:p>
        </p:txBody>
      </p:sp>
      <p:sp>
        <p:nvSpPr>
          <p:cNvPr id="10" name="TextBox 9"/>
          <p:cNvSpPr txBox="1"/>
          <p:nvPr/>
        </p:nvSpPr>
        <p:spPr>
          <a:xfrm>
            <a:off x="6434667" y="3083467"/>
            <a:ext cx="3074554" cy="923330"/>
          </a:xfrm>
          <a:prstGeom prst="rect">
            <a:avLst/>
          </a:prstGeom>
          <a:noFill/>
        </p:spPr>
        <p:txBody>
          <a:bodyPr wrap="square" rtlCol="0">
            <a:spAutoFit/>
          </a:bodyPr>
          <a:lstStyle/>
          <a:p>
            <a:r>
              <a:rPr lang="en-US" dirty="0" smtClean="0"/>
              <a:t>Object user1</a:t>
            </a:r>
          </a:p>
          <a:p>
            <a:endParaRPr lang="en-US" dirty="0"/>
          </a:p>
          <a:p>
            <a:r>
              <a:rPr lang="en-US" dirty="0" smtClean="0"/>
              <a:t>User1.addfriend (</a:t>
            </a:r>
            <a:r>
              <a:rPr lang="en-US" dirty="0" err="1" smtClean="0"/>
              <a:t>michael</a:t>
            </a:r>
            <a:r>
              <a:rPr lang="en-US" dirty="0" smtClean="0"/>
              <a:t>)</a:t>
            </a:r>
            <a:endParaRPr lang="en-US" dirty="0"/>
          </a:p>
        </p:txBody>
      </p:sp>
      <p:sp>
        <p:nvSpPr>
          <p:cNvPr id="11" name="TextBox 10"/>
          <p:cNvSpPr txBox="1"/>
          <p:nvPr/>
        </p:nvSpPr>
        <p:spPr>
          <a:xfrm>
            <a:off x="7501465" y="1879600"/>
            <a:ext cx="3386667" cy="369332"/>
          </a:xfrm>
          <a:prstGeom prst="rect">
            <a:avLst/>
          </a:prstGeom>
          <a:noFill/>
        </p:spPr>
        <p:txBody>
          <a:bodyPr wrap="square" rtlCol="0">
            <a:spAutoFit/>
          </a:bodyPr>
          <a:lstStyle/>
          <a:p>
            <a:r>
              <a:rPr lang="en-US" dirty="0" smtClean="0"/>
              <a:t>Class users  </a:t>
            </a:r>
            <a:r>
              <a:rPr lang="en-US" smtClean="0"/>
              <a:t>~~~~ object family</a:t>
            </a:r>
            <a:endParaRPr lang="en-US"/>
          </a:p>
        </p:txBody>
      </p:sp>
      <p:cxnSp>
        <p:nvCxnSpPr>
          <p:cNvPr id="13" name="Straight Arrow Connector 12"/>
          <p:cNvCxnSpPr/>
          <p:nvPr/>
        </p:nvCxnSpPr>
        <p:spPr>
          <a:xfrm flipH="1">
            <a:off x="7349067" y="2286000"/>
            <a:ext cx="296333" cy="60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73900" y="3932898"/>
            <a:ext cx="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60533" y="4440898"/>
            <a:ext cx="3018367" cy="646331"/>
          </a:xfrm>
          <a:prstGeom prst="rect">
            <a:avLst/>
          </a:prstGeom>
          <a:noFill/>
        </p:spPr>
        <p:txBody>
          <a:bodyPr wrap="square" rtlCol="0">
            <a:spAutoFit/>
          </a:bodyPr>
          <a:lstStyle/>
          <a:p>
            <a:r>
              <a:rPr lang="en-US" dirty="0" smtClean="0"/>
              <a:t>Making use of </a:t>
            </a:r>
            <a:r>
              <a:rPr lang="en-US" smtClean="0"/>
              <a:t>a function that we assume already exist</a:t>
            </a:r>
            <a:endParaRPr lang="en-US"/>
          </a:p>
        </p:txBody>
      </p:sp>
      <p:cxnSp>
        <p:nvCxnSpPr>
          <p:cNvPr id="19" name="Straight Arrow Connector 18"/>
          <p:cNvCxnSpPr/>
          <p:nvPr/>
        </p:nvCxnSpPr>
        <p:spPr>
          <a:xfrm flipH="1" flipV="1">
            <a:off x="8978900" y="3969848"/>
            <a:ext cx="77470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351433" y="4518166"/>
            <a:ext cx="2607735" cy="646331"/>
          </a:xfrm>
          <a:prstGeom prst="rect">
            <a:avLst/>
          </a:prstGeom>
          <a:noFill/>
        </p:spPr>
        <p:txBody>
          <a:bodyPr wrap="square" rtlCol="0">
            <a:spAutoFit/>
          </a:bodyPr>
          <a:lstStyle/>
          <a:p>
            <a:r>
              <a:rPr lang="en-US" smtClean="0"/>
              <a:t>What the function is going to use to execute </a:t>
            </a:r>
            <a:endParaRPr lang="en-US"/>
          </a:p>
        </p:txBody>
      </p:sp>
      <p:sp>
        <p:nvSpPr>
          <p:cNvPr id="21" name="Rectangle 20"/>
          <p:cNvSpPr/>
          <p:nvPr/>
        </p:nvSpPr>
        <p:spPr>
          <a:xfrm>
            <a:off x="6629737" y="5399576"/>
            <a:ext cx="3664721" cy="1200329"/>
          </a:xfrm>
          <a:prstGeom prst="rect">
            <a:avLst/>
          </a:prstGeom>
        </p:spPr>
        <p:txBody>
          <a:bodyPr wrap="none">
            <a:spAutoFit/>
          </a:bodyPr>
          <a:lstStyle/>
          <a:p>
            <a:r>
              <a:rPr lang="en-US" dirty="0"/>
              <a:t>f</a:t>
            </a:r>
            <a:r>
              <a:rPr lang="en-US" dirty="0" smtClean="0"/>
              <a:t>unction </a:t>
            </a:r>
            <a:r>
              <a:rPr lang="en-US" dirty="0" err="1" smtClean="0"/>
              <a:t>Addfriend</a:t>
            </a:r>
            <a:r>
              <a:rPr lang="en-US" dirty="0" smtClean="0"/>
              <a:t> (user) {</a:t>
            </a:r>
          </a:p>
          <a:p>
            <a:endParaRPr lang="en-US" dirty="0" smtClean="0"/>
          </a:p>
          <a:p>
            <a:r>
              <a:rPr lang="en-US" dirty="0" smtClean="0"/>
              <a:t>Put the name into an array of names</a:t>
            </a:r>
            <a:endParaRPr lang="en-US" dirty="0"/>
          </a:p>
          <a:p>
            <a:r>
              <a:rPr lang="en-US" dirty="0" smtClean="0"/>
              <a:t>};</a:t>
            </a:r>
          </a:p>
        </p:txBody>
      </p:sp>
      <p:pic>
        <p:nvPicPr>
          <p:cNvPr id="22"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8161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9011" y="2966748"/>
            <a:ext cx="8160646" cy="646331"/>
          </a:xfrm>
          <a:prstGeom prst="rect">
            <a:avLst/>
          </a:prstGeom>
        </p:spPr>
        <p:txBody>
          <a:bodyPr wrap="square">
            <a:spAutoFit/>
          </a:bodyPr>
          <a:lstStyle/>
          <a:p>
            <a:r>
              <a:rPr lang="en-US" sz="3600" dirty="0" err="1">
                <a:solidFill>
                  <a:srgbClr val="413B52"/>
                </a:solidFill>
                <a:latin typeface="Consolas" charset="0"/>
              </a:rPr>
              <a:t>var</a:t>
            </a:r>
            <a:r>
              <a:rPr lang="en-US" sz="3600" dirty="0">
                <a:solidFill>
                  <a:srgbClr val="413B52"/>
                </a:solidFill>
                <a:latin typeface="Consolas" charset="0"/>
              </a:rPr>
              <a:t> something = </a:t>
            </a:r>
            <a:r>
              <a:rPr lang="en-US" sz="3600" dirty="0" err="1">
                <a:solidFill>
                  <a:srgbClr val="413B52"/>
                </a:solidFill>
                <a:latin typeface="Consolas" charset="0"/>
              </a:rPr>
              <a:t>somethingElse</a:t>
            </a:r>
            <a:endParaRPr lang="en-US" sz="3600" dirty="0"/>
          </a:p>
        </p:txBody>
      </p:sp>
      <p:cxnSp>
        <p:nvCxnSpPr>
          <p:cNvPr id="6" name="Straight Arrow Connector 5"/>
          <p:cNvCxnSpPr/>
          <p:nvPr/>
        </p:nvCxnSpPr>
        <p:spPr>
          <a:xfrm>
            <a:off x="1583871" y="2155371"/>
            <a:ext cx="575140" cy="81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1113" y="1786039"/>
            <a:ext cx="2351315" cy="369332"/>
          </a:xfrm>
          <a:prstGeom prst="rect">
            <a:avLst/>
          </a:prstGeom>
          <a:noFill/>
        </p:spPr>
        <p:txBody>
          <a:bodyPr wrap="square" rtlCol="0">
            <a:spAutoFit/>
          </a:bodyPr>
          <a:lstStyle/>
          <a:p>
            <a:r>
              <a:rPr lang="en-US" dirty="0" smtClean="0"/>
              <a:t>Numeric </a:t>
            </a:r>
            <a:r>
              <a:rPr lang="en-US" dirty="0" err="1" smtClean="0"/>
              <a:t>var</a:t>
            </a:r>
            <a:r>
              <a:rPr lang="en-US" dirty="0" smtClean="0"/>
              <a:t> or text</a:t>
            </a:r>
            <a:endParaRPr lang="en-US" dirty="0"/>
          </a:p>
        </p:txBody>
      </p:sp>
      <p:sp>
        <p:nvSpPr>
          <p:cNvPr id="8" name="TextBox 7"/>
          <p:cNvSpPr txBox="1"/>
          <p:nvPr/>
        </p:nvSpPr>
        <p:spPr>
          <a:xfrm>
            <a:off x="562451" y="3763556"/>
            <a:ext cx="1665514" cy="369332"/>
          </a:xfrm>
          <a:prstGeom prst="rect">
            <a:avLst/>
          </a:prstGeom>
          <a:noFill/>
        </p:spPr>
        <p:txBody>
          <a:bodyPr wrap="square" rtlCol="0">
            <a:spAutoFit/>
          </a:bodyPr>
          <a:lstStyle/>
          <a:p>
            <a:r>
              <a:rPr lang="en-US" smtClean="0"/>
              <a:t>Function</a:t>
            </a:r>
            <a:endParaRPr lang="en-US"/>
          </a:p>
        </p:txBody>
      </p:sp>
      <p:cxnSp>
        <p:nvCxnSpPr>
          <p:cNvPr id="9" name="Straight Arrow Connector 8"/>
          <p:cNvCxnSpPr/>
          <p:nvPr/>
        </p:nvCxnSpPr>
        <p:spPr>
          <a:xfrm flipV="1">
            <a:off x="1610643" y="3461657"/>
            <a:ext cx="389607" cy="30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5898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4" name="TextBox 3"/>
          <p:cNvSpPr txBox="1"/>
          <p:nvPr/>
        </p:nvSpPr>
        <p:spPr>
          <a:xfrm>
            <a:off x="3007204" y="3149599"/>
            <a:ext cx="1684867" cy="369332"/>
          </a:xfrm>
          <a:prstGeom prst="rect">
            <a:avLst/>
          </a:prstGeom>
          <a:noFill/>
        </p:spPr>
        <p:txBody>
          <a:bodyPr wrap="square" rtlCol="0">
            <a:spAutoFit/>
          </a:bodyPr>
          <a:lstStyle/>
          <a:p>
            <a:r>
              <a:rPr lang="en-US" smtClean="0"/>
              <a:t>“this is a string”</a:t>
            </a:r>
            <a:endParaRPr lang="en-US"/>
          </a:p>
        </p:txBody>
      </p:sp>
      <p:cxnSp>
        <p:nvCxnSpPr>
          <p:cNvPr id="6" name="Straight Arrow Connector 5"/>
          <p:cNvCxnSpPr/>
          <p:nvPr/>
        </p:nvCxnSpPr>
        <p:spPr>
          <a:xfrm flipH="1">
            <a:off x="4658204" y="2286000"/>
            <a:ext cx="1202267" cy="89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11271" y="1690688"/>
            <a:ext cx="2269067" cy="646331"/>
          </a:xfrm>
          <a:prstGeom prst="rect">
            <a:avLst/>
          </a:prstGeom>
          <a:noFill/>
        </p:spPr>
        <p:txBody>
          <a:bodyPr wrap="square" rtlCol="0">
            <a:spAutoFit/>
          </a:bodyPr>
          <a:lstStyle/>
          <a:p>
            <a:r>
              <a:rPr lang="en-US" dirty="0" smtClean="0"/>
              <a:t>If you put quotes it becomes a string</a:t>
            </a:r>
            <a:endParaRPr lang="en-US" dirty="0"/>
          </a:p>
        </p:txBody>
      </p:sp>
      <p:cxnSp>
        <p:nvCxnSpPr>
          <p:cNvPr id="9" name="Straight Arrow Connector 8"/>
          <p:cNvCxnSpPr/>
          <p:nvPr/>
        </p:nvCxnSpPr>
        <p:spPr>
          <a:xfrm flipH="1">
            <a:off x="2219804" y="3894667"/>
            <a:ext cx="609600"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7137" y="4538133"/>
            <a:ext cx="2472267" cy="1200329"/>
          </a:xfrm>
          <a:prstGeom prst="rect">
            <a:avLst/>
          </a:prstGeom>
          <a:noFill/>
        </p:spPr>
        <p:txBody>
          <a:bodyPr wrap="square" rtlCol="0">
            <a:spAutoFit/>
          </a:bodyPr>
          <a:lstStyle/>
          <a:p>
            <a:r>
              <a:rPr lang="en-US" dirty="0" smtClean="0"/>
              <a:t>‘\n’ – new line</a:t>
            </a:r>
          </a:p>
          <a:p>
            <a:r>
              <a:rPr lang="en-US" dirty="0" smtClean="0"/>
              <a:t>‘\t ‘ - give a tab character</a:t>
            </a:r>
          </a:p>
          <a:p>
            <a:r>
              <a:rPr lang="en-US" dirty="0" smtClean="0"/>
              <a:t>‘\\’ - backslash </a:t>
            </a:r>
            <a:endParaRPr lang="en-US" dirty="0"/>
          </a:p>
        </p:txBody>
      </p:sp>
      <p:cxnSp>
        <p:nvCxnSpPr>
          <p:cNvPr id="12" name="Straight Arrow Connector 11"/>
          <p:cNvCxnSpPr/>
          <p:nvPr/>
        </p:nvCxnSpPr>
        <p:spPr>
          <a:xfrm>
            <a:off x="3608338" y="3894667"/>
            <a:ext cx="241299"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07204" y="4538133"/>
            <a:ext cx="2734734" cy="923330"/>
          </a:xfrm>
          <a:prstGeom prst="rect">
            <a:avLst/>
          </a:prstGeom>
          <a:noFill/>
        </p:spPr>
        <p:txBody>
          <a:bodyPr wrap="square" rtlCol="0">
            <a:spAutoFit/>
          </a:bodyPr>
          <a:lstStyle/>
          <a:p>
            <a:r>
              <a:rPr lang="en-US" dirty="0" smtClean="0"/>
              <a:t>Concatenate</a:t>
            </a:r>
          </a:p>
          <a:p>
            <a:endParaRPr lang="en-US" dirty="0"/>
          </a:p>
          <a:p>
            <a:r>
              <a:rPr lang="en-US" dirty="0" smtClean="0"/>
              <a:t>“I” + “am” + “awesome”</a:t>
            </a:r>
            <a:endParaRPr lang="en-US" dirty="0"/>
          </a:p>
        </p:txBody>
      </p:sp>
      <p:pic>
        <p:nvPicPr>
          <p:cNvPr id="15" name="Picture 14"/>
          <p:cNvPicPr>
            <a:picLocks noChangeAspect="1"/>
          </p:cNvPicPr>
          <p:nvPr/>
        </p:nvPicPr>
        <p:blipFill>
          <a:blip r:embed="rId2"/>
          <a:stretch>
            <a:fillRect/>
          </a:stretch>
        </p:blipFill>
        <p:spPr>
          <a:xfrm>
            <a:off x="7511471" y="2715536"/>
            <a:ext cx="4469630" cy="1003874"/>
          </a:xfrm>
          <a:prstGeom prst="rect">
            <a:avLst/>
          </a:prstGeom>
        </p:spPr>
      </p:pic>
      <p:sp>
        <p:nvSpPr>
          <p:cNvPr id="16" name="TextBox 15"/>
          <p:cNvSpPr txBox="1"/>
          <p:nvPr/>
        </p:nvSpPr>
        <p:spPr>
          <a:xfrm>
            <a:off x="6024416" y="2998801"/>
            <a:ext cx="2476115" cy="369332"/>
          </a:xfrm>
          <a:prstGeom prst="rect">
            <a:avLst/>
          </a:prstGeom>
          <a:noFill/>
        </p:spPr>
        <p:txBody>
          <a:bodyPr wrap="square" rtlCol="0">
            <a:spAutoFit/>
          </a:bodyPr>
          <a:lstStyle/>
          <a:p>
            <a:r>
              <a:rPr lang="en-US" smtClean="0"/>
              <a:t>Proeprties</a:t>
            </a:r>
            <a:endParaRPr lang="en-US" dirty="0"/>
          </a:p>
        </p:txBody>
      </p:sp>
      <p:pic>
        <p:nvPicPr>
          <p:cNvPr id="17" name="Picture 16"/>
          <p:cNvPicPr>
            <a:picLocks noChangeAspect="1"/>
          </p:cNvPicPr>
          <p:nvPr/>
        </p:nvPicPr>
        <p:blipFill>
          <a:blip r:embed="rId3"/>
          <a:stretch>
            <a:fillRect/>
          </a:stretch>
        </p:blipFill>
        <p:spPr>
          <a:xfrm>
            <a:off x="7511471" y="3788652"/>
            <a:ext cx="3356264" cy="428045"/>
          </a:xfrm>
          <a:prstGeom prst="rect">
            <a:avLst/>
          </a:prstGeom>
        </p:spPr>
      </p:pic>
      <p:pic>
        <p:nvPicPr>
          <p:cNvPr id="18" name="Picture 17"/>
          <p:cNvPicPr>
            <a:picLocks noChangeAspect="1"/>
          </p:cNvPicPr>
          <p:nvPr/>
        </p:nvPicPr>
        <p:blipFill>
          <a:blip r:embed="rId4"/>
          <a:stretch>
            <a:fillRect/>
          </a:stretch>
        </p:blipFill>
        <p:spPr>
          <a:xfrm>
            <a:off x="7618458" y="4285939"/>
            <a:ext cx="3699934" cy="1539917"/>
          </a:xfrm>
          <a:prstGeom prst="rect">
            <a:avLst/>
          </a:prstGeom>
        </p:spPr>
      </p:pic>
      <p:pic>
        <p:nvPicPr>
          <p:cNvPr id="19"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080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sp>
        <p:nvSpPr>
          <p:cNvPr id="4" name="TextBox 3"/>
          <p:cNvSpPr txBox="1"/>
          <p:nvPr/>
        </p:nvSpPr>
        <p:spPr>
          <a:xfrm>
            <a:off x="1418163" y="2221258"/>
            <a:ext cx="1837273" cy="584775"/>
          </a:xfrm>
          <a:prstGeom prst="rect">
            <a:avLst/>
          </a:prstGeom>
          <a:noFill/>
        </p:spPr>
        <p:txBody>
          <a:bodyPr wrap="square" rtlCol="0">
            <a:spAutoFit/>
          </a:bodyPr>
          <a:lstStyle/>
          <a:p>
            <a:r>
              <a:rPr lang="en-US" sz="3200" dirty="0" smtClean="0"/>
              <a:t>+ * % /</a:t>
            </a:r>
          </a:p>
        </p:txBody>
      </p:sp>
      <p:sp>
        <p:nvSpPr>
          <p:cNvPr id="5" name="TextBox 4"/>
          <p:cNvSpPr txBox="1"/>
          <p:nvPr/>
        </p:nvSpPr>
        <p:spPr>
          <a:xfrm>
            <a:off x="3047999" y="2224952"/>
            <a:ext cx="372534" cy="584775"/>
          </a:xfrm>
          <a:prstGeom prst="rect">
            <a:avLst/>
          </a:prstGeom>
          <a:noFill/>
        </p:spPr>
        <p:txBody>
          <a:bodyPr wrap="square" rtlCol="0">
            <a:spAutoFit/>
          </a:bodyPr>
          <a:lstStyle/>
          <a:p>
            <a:r>
              <a:rPr lang="en-US" sz="3200" dirty="0"/>
              <a:t>-</a:t>
            </a:r>
            <a:endParaRPr lang="en-US" sz="3200" dirty="0" smtClean="0"/>
          </a:p>
        </p:txBody>
      </p:sp>
      <p:sp>
        <p:nvSpPr>
          <p:cNvPr id="6" name="TextBox 5"/>
          <p:cNvSpPr txBox="1"/>
          <p:nvPr/>
        </p:nvSpPr>
        <p:spPr>
          <a:xfrm>
            <a:off x="1845733" y="1709667"/>
            <a:ext cx="2116667" cy="369332"/>
          </a:xfrm>
          <a:prstGeom prst="rect">
            <a:avLst/>
          </a:prstGeom>
          <a:noFill/>
        </p:spPr>
        <p:txBody>
          <a:bodyPr wrap="square" rtlCol="0">
            <a:spAutoFit/>
          </a:bodyPr>
          <a:lstStyle/>
          <a:p>
            <a:r>
              <a:rPr lang="en-US" smtClean="0"/>
              <a:t>Binary</a:t>
            </a:r>
            <a:endParaRPr lang="en-US"/>
          </a:p>
        </p:txBody>
      </p:sp>
      <p:sp>
        <p:nvSpPr>
          <p:cNvPr id="7" name="TextBox 6"/>
          <p:cNvSpPr txBox="1"/>
          <p:nvPr/>
        </p:nvSpPr>
        <p:spPr>
          <a:xfrm>
            <a:off x="4013201" y="1744860"/>
            <a:ext cx="2116667" cy="369332"/>
          </a:xfrm>
          <a:prstGeom prst="rect">
            <a:avLst/>
          </a:prstGeom>
          <a:noFill/>
        </p:spPr>
        <p:txBody>
          <a:bodyPr wrap="square" rtlCol="0">
            <a:spAutoFit/>
          </a:bodyPr>
          <a:lstStyle/>
          <a:p>
            <a:r>
              <a:rPr lang="en-US" dirty="0" smtClean="0"/>
              <a:t>Unary</a:t>
            </a:r>
            <a:endParaRPr lang="en-US" dirty="0"/>
          </a:p>
        </p:txBody>
      </p:sp>
      <p:sp>
        <p:nvSpPr>
          <p:cNvPr id="8" name="TextBox 7"/>
          <p:cNvSpPr txBox="1"/>
          <p:nvPr/>
        </p:nvSpPr>
        <p:spPr>
          <a:xfrm>
            <a:off x="3776137" y="2245780"/>
            <a:ext cx="2489200" cy="4278094"/>
          </a:xfrm>
          <a:prstGeom prst="rect">
            <a:avLst/>
          </a:prstGeom>
          <a:noFill/>
        </p:spPr>
        <p:txBody>
          <a:bodyPr wrap="square" rtlCol="0">
            <a:spAutoFit/>
          </a:bodyPr>
          <a:lstStyle/>
          <a:p>
            <a:r>
              <a:rPr lang="en-US" sz="2800" dirty="0" err="1" smtClean="0"/>
              <a:t>Typeof</a:t>
            </a:r>
            <a:endParaRPr lang="en-US" sz="2800" dirty="0" smtClean="0"/>
          </a:p>
          <a:p>
            <a:r>
              <a:rPr lang="en-US" sz="2800" i="1" dirty="0" smtClean="0"/>
              <a:t>delete</a:t>
            </a:r>
            <a:endParaRPr lang="en-US" sz="1600" i="1" dirty="0"/>
          </a:p>
          <a:p>
            <a:r>
              <a:rPr lang="en-US" sz="3600" i="1" dirty="0" smtClean="0"/>
              <a:t>!</a:t>
            </a:r>
            <a:endParaRPr lang="en-US" sz="3600" i="1" dirty="0"/>
          </a:p>
          <a:p>
            <a:r>
              <a:rPr lang="en-US" sz="3600" i="1" dirty="0" smtClean="0"/>
              <a:t>+=</a:t>
            </a:r>
          </a:p>
          <a:p>
            <a:r>
              <a:rPr lang="en-US" sz="3600" i="1" dirty="0" smtClean="0"/>
              <a:t>*=</a:t>
            </a:r>
          </a:p>
          <a:p>
            <a:r>
              <a:rPr lang="en-US" sz="3600" i="1" dirty="0" smtClean="0"/>
              <a:t>-=</a:t>
            </a:r>
            <a:endParaRPr lang="en-US" sz="3600" i="1" dirty="0"/>
          </a:p>
          <a:p>
            <a:r>
              <a:rPr lang="en-US" sz="3600" i="1" dirty="0" smtClean="0"/>
              <a:t>++</a:t>
            </a:r>
          </a:p>
          <a:p>
            <a:r>
              <a:rPr lang="en-US" sz="3600" i="1" dirty="0" smtClean="0"/>
              <a:t>_ _</a:t>
            </a:r>
          </a:p>
        </p:txBody>
      </p:sp>
      <p:sp>
        <p:nvSpPr>
          <p:cNvPr id="9" name="TextBox 8"/>
          <p:cNvSpPr txBox="1"/>
          <p:nvPr/>
        </p:nvSpPr>
        <p:spPr>
          <a:xfrm>
            <a:off x="1845733" y="3156285"/>
            <a:ext cx="1574800" cy="584775"/>
          </a:xfrm>
          <a:prstGeom prst="rect">
            <a:avLst/>
          </a:prstGeom>
          <a:noFill/>
        </p:spPr>
        <p:txBody>
          <a:bodyPr wrap="square" rtlCol="0">
            <a:spAutoFit/>
          </a:bodyPr>
          <a:lstStyle/>
          <a:p>
            <a:r>
              <a:rPr lang="en-US" sz="3200" smtClean="0"/>
              <a:t>&gt;=, &lt;=</a:t>
            </a:r>
            <a:endParaRPr lang="en-US" sz="3200" dirty="0" smtClean="0"/>
          </a:p>
        </p:txBody>
      </p:sp>
      <p:sp>
        <p:nvSpPr>
          <p:cNvPr id="10" name="TextBox 9"/>
          <p:cNvSpPr txBox="1"/>
          <p:nvPr/>
        </p:nvSpPr>
        <p:spPr>
          <a:xfrm>
            <a:off x="1845733" y="3799752"/>
            <a:ext cx="1574800" cy="1569660"/>
          </a:xfrm>
          <a:prstGeom prst="rect">
            <a:avLst/>
          </a:prstGeom>
          <a:noFill/>
        </p:spPr>
        <p:txBody>
          <a:bodyPr wrap="square" rtlCol="0">
            <a:spAutoFit/>
          </a:bodyPr>
          <a:lstStyle/>
          <a:p>
            <a:r>
              <a:rPr lang="en-US" sz="3200" dirty="0" smtClean="0"/>
              <a:t>=</a:t>
            </a:r>
          </a:p>
          <a:p>
            <a:r>
              <a:rPr lang="en-US" sz="3200" dirty="0" smtClean="0"/>
              <a:t>==</a:t>
            </a:r>
          </a:p>
          <a:p>
            <a:r>
              <a:rPr lang="en-US" sz="3200" dirty="0" smtClean="0"/>
              <a:t>===</a:t>
            </a:r>
          </a:p>
        </p:txBody>
      </p:sp>
      <p:sp>
        <p:nvSpPr>
          <p:cNvPr id="11" name="TextBox 10"/>
          <p:cNvSpPr txBox="1"/>
          <p:nvPr/>
        </p:nvSpPr>
        <p:spPr>
          <a:xfrm>
            <a:off x="1845733" y="5369412"/>
            <a:ext cx="1574800" cy="1077218"/>
          </a:xfrm>
          <a:prstGeom prst="rect">
            <a:avLst/>
          </a:prstGeom>
          <a:noFill/>
        </p:spPr>
        <p:txBody>
          <a:bodyPr wrap="square" rtlCol="0">
            <a:spAutoFit/>
          </a:bodyPr>
          <a:lstStyle/>
          <a:p>
            <a:r>
              <a:rPr lang="en-US" sz="3200" dirty="0" smtClean="0"/>
              <a:t>!=</a:t>
            </a:r>
          </a:p>
          <a:p>
            <a:r>
              <a:rPr lang="en-US" sz="3200" dirty="0" smtClean="0"/>
              <a:t>!==</a:t>
            </a:r>
          </a:p>
        </p:txBody>
      </p:sp>
      <p:sp>
        <p:nvSpPr>
          <p:cNvPr id="12" name="TextBox 11"/>
          <p:cNvSpPr txBox="1"/>
          <p:nvPr/>
        </p:nvSpPr>
        <p:spPr>
          <a:xfrm>
            <a:off x="7196667" y="1776971"/>
            <a:ext cx="2116667" cy="369332"/>
          </a:xfrm>
          <a:prstGeom prst="rect">
            <a:avLst/>
          </a:prstGeom>
          <a:noFill/>
        </p:spPr>
        <p:txBody>
          <a:bodyPr wrap="square" rtlCol="0">
            <a:spAutoFit/>
          </a:bodyPr>
          <a:lstStyle/>
          <a:p>
            <a:r>
              <a:rPr lang="en-US" dirty="0" smtClean="0"/>
              <a:t>Logic</a:t>
            </a:r>
            <a:endParaRPr lang="en-US" dirty="0"/>
          </a:p>
        </p:txBody>
      </p:sp>
      <p:sp>
        <p:nvSpPr>
          <p:cNvPr id="13" name="TextBox 12"/>
          <p:cNvSpPr txBox="1"/>
          <p:nvPr/>
        </p:nvSpPr>
        <p:spPr>
          <a:xfrm>
            <a:off x="7010400" y="2722470"/>
            <a:ext cx="2489200" cy="1754326"/>
          </a:xfrm>
          <a:prstGeom prst="rect">
            <a:avLst/>
          </a:prstGeom>
          <a:noFill/>
        </p:spPr>
        <p:txBody>
          <a:bodyPr wrap="square" rtlCol="0">
            <a:spAutoFit/>
          </a:bodyPr>
          <a:lstStyle/>
          <a:p>
            <a:r>
              <a:rPr lang="en-US" i="1" dirty="0" smtClean="0"/>
              <a:t>&amp;&amp;  //and</a:t>
            </a:r>
            <a:endParaRPr lang="en-US" i="1" dirty="0"/>
          </a:p>
          <a:p>
            <a:endParaRPr lang="en-US" i="1" dirty="0" smtClean="0"/>
          </a:p>
          <a:p>
            <a:r>
              <a:rPr lang="en-US" i="1" dirty="0" smtClean="0"/>
              <a:t>||   //Or</a:t>
            </a:r>
          </a:p>
          <a:p>
            <a:endParaRPr lang="en-US" i="1" dirty="0"/>
          </a:p>
          <a:p>
            <a:r>
              <a:rPr lang="en-US" i="1" dirty="0" smtClean="0"/>
              <a:t>!    //Not</a:t>
            </a:r>
          </a:p>
          <a:p>
            <a:endParaRPr lang="en-US" i="1" dirty="0" smtClean="0"/>
          </a:p>
        </p:txBody>
      </p:sp>
      <p:grpSp>
        <p:nvGrpSpPr>
          <p:cNvPr id="20" name="Group 19"/>
          <p:cNvGrpSpPr/>
          <p:nvPr/>
        </p:nvGrpSpPr>
        <p:grpSpPr>
          <a:xfrm>
            <a:off x="6502401" y="4238580"/>
            <a:ext cx="2523067" cy="1492825"/>
            <a:chOff x="9008533" y="4184408"/>
            <a:chExt cx="2523067" cy="1492825"/>
          </a:xfrm>
        </p:grpSpPr>
        <p:sp>
          <p:nvSpPr>
            <p:cNvPr id="14" name="TextBox 13"/>
            <p:cNvSpPr txBox="1"/>
            <p:nvPr/>
          </p:nvSpPr>
          <p:spPr>
            <a:xfrm>
              <a:off x="9008533" y="4753903"/>
              <a:ext cx="2523067" cy="923330"/>
            </a:xfrm>
            <a:prstGeom prst="rect">
              <a:avLst/>
            </a:prstGeom>
            <a:noFill/>
          </p:spPr>
          <p:txBody>
            <a:bodyPr wrap="square" rtlCol="0">
              <a:spAutoFit/>
            </a:bodyPr>
            <a:lstStyle/>
            <a:p>
              <a:r>
                <a:rPr lang="en-US" dirty="0" smtClean="0"/>
                <a:t>Unary operator that flips the value given to it in </a:t>
              </a:r>
              <a:r>
                <a:rPr lang="en-US" dirty="0" err="1" smtClean="0"/>
                <a:t>booleans</a:t>
              </a:r>
              <a:endParaRPr lang="en-US" dirty="0"/>
            </a:p>
          </p:txBody>
        </p:sp>
        <p:cxnSp>
          <p:nvCxnSpPr>
            <p:cNvPr id="19" name="Straight Arrow Connector 18"/>
            <p:cNvCxnSpPr/>
            <p:nvPr/>
          </p:nvCxnSpPr>
          <p:spPr>
            <a:xfrm flipV="1">
              <a:off x="9702799" y="4184408"/>
              <a:ext cx="0" cy="569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6299201" y="6055301"/>
            <a:ext cx="3776133" cy="369332"/>
          </a:xfrm>
          <a:prstGeom prst="rect">
            <a:avLst/>
          </a:prstGeom>
          <a:noFill/>
        </p:spPr>
        <p:txBody>
          <a:bodyPr wrap="square" rtlCol="0">
            <a:spAutoFit/>
          </a:bodyPr>
          <a:lstStyle/>
          <a:p>
            <a:r>
              <a:rPr lang="en-US" smtClean="0"/>
              <a:t>1 + 1 == 2 &amp;&amp; 10 *10 &gt; 50</a:t>
            </a:r>
            <a:endParaRPr lang="en-US"/>
          </a:p>
        </p:txBody>
      </p:sp>
      <p:sp>
        <p:nvSpPr>
          <p:cNvPr id="23" name="TextBox 22"/>
          <p:cNvSpPr txBox="1"/>
          <p:nvPr/>
        </p:nvSpPr>
        <p:spPr>
          <a:xfrm>
            <a:off x="9516533" y="1743408"/>
            <a:ext cx="2116667" cy="369332"/>
          </a:xfrm>
          <a:prstGeom prst="rect">
            <a:avLst/>
          </a:prstGeom>
          <a:noFill/>
        </p:spPr>
        <p:txBody>
          <a:bodyPr wrap="square" rtlCol="0">
            <a:spAutoFit/>
          </a:bodyPr>
          <a:lstStyle/>
          <a:p>
            <a:r>
              <a:rPr lang="en-US" dirty="0" smtClean="0"/>
              <a:t>Ternary</a:t>
            </a:r>
            <a:endParaRPr lang="en-US" dirty="0"/>
          </a:p>
        </p:txBody>
      </p:sp>
      <p:sp>
        <p:nvSpPr>
          <p:cNvPr id="24" name="TextBox 23"/>
          <p:cNvSpPr txBox="1"/>
          <p:nvPr/>
        </p:nvSpPr>
        <p:spPr>
          <a:xfrm>
            <a:off x="8864599" y="2775190"/>
            <a:ext cx="3005667" cy="369332"/>
          </a:xfrm>
          <a:prstGeom prst="rect">
            <a:avLst/>
          </a:prstGeom>
          <a:noFill/>
        </p:spPr>
        <p:txBody>
          <a:bodyPr wrap="square" rtlCol="0">
            <a:spAutoFit/>
          </a:bodyPr>
          <a:lstStyle/>
          <a:p>
            <a:r>
              <a:rPr lang="en-US" i="1" dirty="0" smtClean="0"/>
              <a:t>Boolean ? entery1 : entrey2 </a:t>
            </a:r>
          </a:p>
        </p:txBody>
      </p:sp>
      <p:cxnSp>
        <p:nvCxnSpPr>
          <p:cNvPr id="26" name="Straight Arrow Connector 25"/>
          <p:cNvCxnSpPr/>
          <p:nvPr/>
        </p:nvCxnSpPr>
        <p:spPr>
          <a:xfrm flipV="1">
            <a:off x="9499600" y="3253075"/>
            <a:ext cx="0" cy="45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050866" y="3788790"/>
            <a:ext cx="931333" cy="646331"/>
          </a:xfrm>
          <a:prstGeom prst="rect">
            <a:avLst/>
          </a:prstGeom>
          <a:noFill/>
        </p:spPr>
        <p:txBody>
          <a:bodyPr wrap="square" rtlCol="0">
            <a:spAutoFit/>
          </a:bodyPr>
          <a:lstStyle/>
          <a:p>
            <a:r>
              <a:rPr lang="en-US" smtClean="0"/>
              <a:t>If this is true</a:t>
            </a:r>
            <a:endParaRPr lang="en-US"/>
          </a:p>
        </p:txBody>
      </p:sp>
      <p:sp>
        <p:nvSpPr>
          <p:cNvPr id="29" name="TextBox 28"/>
          <p:cNvSpPr txBox="1"/>
          <p:nvPr/>
        </p:nvSpPr>
        <p:spPr>
          <a:xfrm>
            <a:off x="10016063" y="3632872"/>
            <a:ext cx="2302934" cy="923330"/>
          </a:xfrm>
          <a:prstGeom prst="rect">
            <a:avLst/>
          </a:prstGeom>
          <a:noFill/>
        </p:spPr>
        <p:txBody>
          <a:bodyPr wrap="square" rtlCol="0">
            <a:spAutoFit/>
          </a:bodyPr>
          <a:lstStyle/>
          <a:p>
            <a:r>
              <a:rPr lang="en-US" dirty="0" smtClean="0"/>
              <a:t>The it returns entry one if it is false it </a:t>
            </a:r>
            <a:r>
              <a:rPr lang="en-US" smtClean="0"/>
              <a:t>returns entry </a:t>
            </a:r>
            <a:r>
              <a:rPr lang="en-US" dirty="0" smtClean="0"/>
              <a:t>2</a:t>
            </a:r>
            <a:endParaRPr lang="en-US" dirty="0"/>
          </a:p>
        </p:txBody>
      </p:sp>
      <p:pic>
        <p:nvPicPr>
          <p:cNvPr id="3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857857" y="6324971"/>
            <a:ext cx="1574800" cy="584775"/>
          </a:xfrm>
          <a:prstGeom prst="rect">
            <a:avLst/>
          </a:prstGeom>
          <a:noFill/>
        </p:spPr>
        <p:txBody>
          <a:bodyPr wrap="square" rtlCol="0">
            <a:spAutoFit/>
          </a:bodyPr>
          <a:lstStyle/>
          <a:p>
            <a:r>
              <a:rPr lang="en-US" sz="3200" smtClean="0"/>
              <a:t>in</a:t>
            </a:r>
            <a:endParaRPr lang="en-US" sz="3200" dirty="0" smtClean="0"/>
          </a:p>
        </p:txBody>
      </p:sp>
    </p:spTree>
    <p:extLst>
      <p:ext uri="{BB962C8B-B14F-4D97-AF65-F5344CB8AC3E}">
        <p14:creationId xmlns:p14="http://schemas.microsoft.com/office/powerpoint/2010/main" val="12837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11" grpId="0"/>
      <p:bldP spid="13" grpId="0"/>
      <p:bldP spid="21" grpId="0"/>
      <p:bldP spid="24" grpId="0"/>
      <p:bldP spid="3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a:t>
            </a:r>
            <a:endParaRPr lang="en-US" dirty="0"/>
          </a:p>
        </p:txBody>
      </p:sp>
      <p:sp>
        <p:nvSpPr>
          <p:cNvPr id="4" name="TextBox 3"/>
          <p:cNvSpPr txBox="1"/>
          <p:nvPr/>
        </p:nvSpPr>
        <p:spPr>
          <a:xfrm>
            <a:off x="4461933" y="1690688"/>
            <a:ext cx="3268133" cy="769441"/>
          </a:xfrm>
          <a:prstGeom prst="rect">
            <a:avLst/>
          </a:prstGeom>
          <a:noFill/>
        </p:spPr>
        <p:txBody>
          <a:bodyPr wrap="square" rtlCol="0">
            <a:spAutoFit/>
          </a:bodyPr>
          <a:lstStyle/>
          <a:p>
            <a:r>
              <a:rPr lang="en-US" sz="4400" dirty="0" smtClean="0">
                <a:solidFill>
                  <a:srgbClr val="00B050"/>
                </a:solidFill>
              </a:rPr>
              <a:t>True</a:t>
            </a:r>
            <a:r>
              <a:rPr lang="en-US" sz="4400" dirty="0" smtClean="0"/>
              <a:t>  or </a:t>
            </a:r>
            <a:r>
              <a:rPr lang="en-US" sz="4400" dirty="0" smtClean="0">
                <a:solidFill>
                  <a:srgbClr val="FF0000"/>
                </a:solidFill>
              </a:rPr>
              <a:t>false</a:t>
            </a:r>
            <a:endParaRPr lang="en-US" sz="4400" dirty="0">
              <a:solidFill>
                <a:srgbClr val="FF0000"/>
              </a:solidFill>
            </a:endParaRPr>
          </a:p>
        </p:txBody>
      </p:sp>
      <p:sp>
        <p:nvSpPr>
          <p:cNvPr id="5" name="TextBox 4"/>
          <p:cNvSpPr txBox="1"/>
          <p:nvPr/>
        </p:nvSpPr>
        <p:spPr>
          <a:xfrm>
            <a:off x="838200" y="2460129"/>
            <a:ext cx="2209800" cy="2585323"/>
          </a:xfrm>
          <a:prstGeom prst="rect">
            <a:avLst/>
          </a:prstGeom>
          <a:noFill/>
        </p:spPr>
        <p:txBody>
          <a:bodyPr wrap="square" rtlCol="0">
            <a:spAutoFit/>
          </a:bodyPr>
          <a:lstStyle/>
          <a:p>
            <a:r>
              <a:rPr lang="en-US" dirty="0" smtClean="0"/>
              <a:t>Example</a:t>
            </a:r>
          </a:p>
          <a:p>
            <a:endParaRPr lang="en-US" dirty="0"/>
          </a:p>
          <a:p>
            <a:r>
              <a:rPr lang="en-US" dirty="0" smtClean="0"/>
              <a:t>3 == 3</a:t>
            </a:r>
          </a:p>
          <a:p>
            <a:endParaRPr lang="en-US" dirty="0"/>
          </a:p>
          <a:p>
            <a:r>
              <a:rPr lang="en-US" dirty="0" smtClean="0"/>
              <a:t>3&gt;1</a:t>
            </a:r>
          </a:p>
          <a:p>
            <a:endParaRPr lang="en-US" dirty="0"/>
          </a:p>
          <a:p>
            <a:r>
              <a:rPr lang="en-US" dirty="0" smtClean="0"/>
              <a:t>3&lt;1</a:t>
            </a:r>
          </a:p>
          <a:p>
            <a:endParaRPr lang="en-US" dirty="0"/>
          </a:p>
          <a:p>
            <a:r>
              <a:rPr lang="en-US" dirty="0" smtClean="0"/>
              <a:t>“t” == “t”</a:t>
            </a:r>
            <a:endParaRPr lang="en-US" dirty="0"/>
          </a:p>
        </p:txBody>
      </p:sp>
      <p:sp>
        <p:nvSpPr>
          <p:cNvPr id="6" name="TextBox 5"/>
          <p:cNvSpPr txBox="1"/>
          <p:nvPr/>
        </p:nvSpPr>
        <p:spPr>
          <a:xfrm>
            <a:off x="4097867" y="2827867"/>
            <a:ext cx="4114800" cy="369332"/>
          </a:xfrm>
          <a:prstGeom prst="rect">
            <a:avLst/>
          </a:prstGeom>
          <a:noFill/>
        </p:spPr>
        <p:txBody>
          <a:bodyPr wrap="square" rtlCol="0">
            <a:spAutoFit/>
          </a:bodyPr>
          <a:lstStyle/>
          <a:p>
            <a:r>
              <a:rPr lang="en-US" dirty="0" err="1" smtClean="0"/>
              <a:t>NaN</a:t>
            </a:r>
            <a:r>
              <a:rPr lang="en-US" dirty="0" smtClean="0"/>
              <a:t> === </a:t>
            </a:r>
            <a:r>
              <a:rPr lang="en-US" dirty="0" err="1" smtClean="0"/>
              <a:t>NaN</a:t>
            </a:r>
            <a:r>
              <a:rPr lang="en-US" dirty="0" smtClean="0"/>
              <a:t>  // false</a:t>
            </a:r>
            <a:endParaRPr lang="en-US" dirty="0"/>
          </a:p>
        </p:txBody>
      </p:sp>
      <p:sp>
        <p:nvSpPr>
          <p:cNvPr id="8" name="TextBox 7"/>
          <p:cNvSpPr txBox="1"/>
          <p:nvPr/>
        </p:nvSpPr>
        <p:spPr>
          <a:xfrm>
            <a:off x="4097867" y="3606800"/>
            <a:ext cx="4284133" cy="1477328"/>
          </a:xfrm>
          <a:prstGeom prst="rect">
            <a:avLst/>
          </a:prstGeom>
          <a:noFill/>
        </p:spPr>
        <p:txBody>
          <a:bodyPr wrap="square" rtlCol="0">
            <a:spAutoFit/>
          </a:bodyPr>
          <a:lstStyle/>
          <a:p>
            <a:r>
              <a:rPr lang="en-US" dirty="0" err="1" smtClean="0"/>
              <a:t>Console.log</a:t>
            </a:r>
            <a:r>
              <a:rPr lang="en-US" dirty="0" smtClean="0"/>
              <a:t> (true &amp;&amp; </a:t>
            </a:r>
            <a:r>
              <a:rPr lang="en-US" dirty="0" err="1" smtClean="0"/>
              <a:t>flase</a:t>
            </a:r>
            <a:r>
              <a:rPr lang="en-US" dirty="0" smtClean="0"/>
              <a:t>)  //false</a:t>
            </a:r>
          </a:p>
          <a:p>
            <a:endParaRPr lang="en-US" dirty="0"/>
          </a:p>
          <a:p>
            <a:r>
              <a:rPr lang="en-US" dirty="0" err="1" smtClean="0"/>
              <a:t>Console.log</a:t>
            </a:r>
            <a:r>
              <a:rPr lang="en-US" dirty="0" smtClean="0"/>
              <a:t>(true &amp;&amp; true) //</a:t>
            </a:r>
            <a:r>
              <a:rPr lang="en-US" dirty="0" err="1" smtClean="0"/>
              <a:t>flase</a:t>
            </a:r>
            <a:endParaRPr lang="en-US" dirty="0" smtClean="0"/>
          </a:p>
          <a:p>
            <a:endParaRPr lang="en-US" dirty="0"/>
          </a:p>
          <a:p>
            <a:r>
              <a:rPr lang="en-US" dirty="0" smtClean="0"/>
              <a:t>!true // false</a:t>
            </a:r>
            <a:endParaRPr lang="en-US" dirty="0"/>
          </a:p>
        </p:txBody>
      </p:sp>
      <p:pic>
        <p:nvPicPr>
          <p:cNvPr id="1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20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program</a:t>
            </a:r>
            <a:endParaRPr lang="en-US" dirty="0"/>
          </a:p>
        </p:txBody>
      </p:sp>
      <p:sp>
        <p:nvSpPr>
          <p:cNvPr id="4" name="TextBox 3"/>
          <p:cNvSpPr txBox="1"/>
          <p:nvPr/>
        </p:nvSpPr>
        <p:spPr>
          <a:xfrm>
            <a:off x="1270000" y="1828800"/>
            <a:ext cx="982135" cy="646331"/>
          </a:xfrm>
          <a:prstGeom prst="rect">
            <a:avLst/>
          </a:prstGeom>
          <a:noFill/>
        </p:spPr>
        <p:txBody>
          <a:bodyPr wrap="square" rtlCol="0">
            <a:spAutoFit/>
          </a:bodyPr>
          <a:lstStyle/>
          <a:p>
            <a:r>
              <a:rPr lang="en-US" dirty="0" smtClean="0"/>
              <a:t>1;</a:t>
            </a:r>
          </a:p>
          <a:p>
            <a:r>
              <a:rPr lang="en-US" dirty="0" smtClean="0"/>
              <a:t>!false;</a:t>
            </a:r>
          </a:p>
        </p:txBody>
      </p:sp>
      <p:grpSp>
        <p:nvGrpSpPr>
          <p:cNvPr id="10" name="Group 9"/>
          <p:cNvGrpSpPr/>
          <p:nvPr/>
        </p:nvGrpSpPr>
        <p:grpSpPr>
          <a:xfrm>
            <a:off x="2624667" y="1878167"/>
            <a:ext cx="8729133" cy="646331"/>
            <a:chOff x="2624667" y="1878167"/>
            <a:chExt cx="8729133" cy="646331"/>
          </a:xfrm>
        </p:grpSpPr>
        <p:grpSp>
          <p:nvGrpSpPr>
            <p:cNvPr id="8" name="Group 7"/>
            <p:cNvGrpSpPr/>
            <p:nvPr/>
          </p:nvGrpSpPr>
          <p:grpSpPr>
            <a:xfrm>
              <a:off x="2624667" y="1878167"/>
              <a:ext cx="6214532" cy="646331"/>
              <a:chOff x="2624667" y="1878167"/>
              <a:chExt cx="6214532" cy="646331"/>
            </a:xfrm>
          </p:grpSpPr>
          <p:cxnSp>
            <p:nvCxnSpPr>
              <p:cNvPr id="6" name="Straight Arrow Connector 5"/>
              <p:cNvCxnSpPr/>
              <p:nvPr/>
            </p:nvCxnSpPr>
            <p:spPr>
              <a:xfrm>
                <a:off x="2624667" y="2201333"/>
                <a:ext cx="101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13199" y="1878167"/>
                <a:ext cx="4826000" cy="646331"/>
              </a:xfrm>
              <a:prstGeom prst="rect">
                <a:avLst/>
              </a:prstGeom>
              <a:noFill/>
            </p:spPr>
            <p:txBody>
              <a:bodyPr wrap="square" rtlCol="0">
                <a:spAutoFit/>
              </a:bodyPr>
              <a:lstStyle/>
              <a:p>
                <a:r>
                  <a:rPr lang="en-US" dirty="0" smtClean="0"/>
                  <a:t>But this would just despaired , it is </a:t>
                </a:r>
                <a:r>
                  <a:rPr lang="en-US" smtClean="0"/>
                  <a:t>not affecting </a:t>
                </a:r>
                <a:r>
                  <a:rPr lang="en-US" dirty="0" smtClean="0"/>
                  <a:t>the world , do how do we save information</a:t>
                </a:r>
                <a:endParaRPr lang="en-US" dirty="0"/>
              </a:p>
            </p:txBody>
          </p:sp>
        </p:grpSp>
        <p:sp>
          <p:nvSpPr>
            <p:cNvPr id="9" name="TextBox 8"/>
            <p:cNvSpPr txBox="1"/>
            <p:nvPr/>
          </p:nvSpPr>
          <p:spPr>
            <a:xfrm>
              <a:off x="8940800" y="1890356"/>
              <a:ext cx="2413000" cy="584775"/>
            </a:xfrm>
            <a:prstGeom prst="rect">
              <a:avLst/>
            </a:prstGeom>
            <a:noFill/>
          </p:spPr>
          <p:txBody>
            <a:bodyPr wrap="square" rtlCol="0">
              <a:spAutoFit/>
            </a:bodyPr>
            <a:lstStyle/>
            <a:p>
              <a:r>
                <a:rPr lang="en-US" sz="3200" smtClean="0"/>
                <a:t>Variables</a:t>
              </a:r>
              <a:endParaRPr lang="en-US" sz="3200"/>
            </a:p>
          </p:txBody>
        </p:sp>
      </p:grpSp>
      <p:sp>
        <p:nvSpPr>
          <p:cNvPr id="11" name="TextBox 10"/>
          <p:cNvSpPr txBox="1"/>
          <p:nvPr/>
        </p:nvSpPr>
        <p:spPr>
          <a:xfrm>
            <a:off x="677333" y="3166533"/>
            <a:ext cx="1947334" cy="369332"/>
          </a:xfrm>
          <a:prstGeom prst="rect">
            <a:avLst/>
          </a:prstGeom>
          <a:noFill/>
        </p:spPr>
        <p:txBody>
          <a:bodyPr wrap="square" rtlCol="0">
            <a:spAutoFit/>
          </a:bodyPr>
          <a:lstStyle/>
          <a:p>
            <a:r>
              <a:rPr lang="en-US" dirty="0" err="1" smtClean="0"/>
              <a:t>Var</a:t>
            </a:r>
            <a:r>
              <a:rPr lang="en-US" dirty="0" smtClean="0"/>
              <a:t> name = 5 *5 ;</a:t>
            </a:r>
            <a:endParaRPr lang="en-US" dirty="0"/>
          </a:p>
        </p:txBody>
      </p:sp>
      <p:grpSp>
        <p:nvGrpSpPr>
          <p:cNvPr id="18" name="Group 17"/>
          <p:cNvGrpSpPr/>
          <p:nvPr/>
        </p:nvGrpSpPr>
        <p:grpSpPr>
          <a:xfrm>
            <a:off x="321733" y="3166533"/>
            <a:ext cx="8365066" cy="1648600"/>
            <a:chOff x="321733" y="3166533"/>
            <a:chExt cx="8365066" cy="1648600"/>
          </a:xfrm>
        </p:grpSpPr>
        <p:cxnSp>
          <p:nvCxnSpPr>
            <p:cNvPr id="13" name="Straight Arrow Connector 12"/>
            <p:cNvCxnSpPr/>
            <p:nvPr/>
          </p:nvCxnSpPr>
          <p:spPr>
            <a:xfrm>
              <a:off x="2827867" y="3351199"/>
              <a:ext cx="152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39732" y="3166533"/>
              <a:ext cx="4047067" cy="646331"/>
            </a:xfrm>
            <a:prstGeom prst="rect">
              <a:avLst/>
            </a:prstGeom>
            <a:noFill/>
          </p:spPr>
          <p:txBody>
            <a:bodyPr wrap="square" rtlCol="0">
              <a:spAutoFit/>
            </a:bodyPr>
            <a:lstStyle/>
            <a:p>
              <a:r>
                <a:rPr lang="en-US" dirty="0" smtClean="0"/>
                <a:t>After creating it the name of the variable can be used as an expression</a:t>
              </a:r>
              <a:endParaRPr lang="en-US" dirty="0"/>
            </a:p>
          </p:txBody>
        </p:sp>
        <p:cxnSp>
          <p:nvCxnSpPr>
            <p:cNvPr id="16" name="Straight Arrow Connector 15"/>
            <p:cNvCxnSpPr/>
            <p:nvPr/>
          </p:nvCxnSpPr>
          <p:spPr>
            <a:xfrm>
              <a:off x="838200" y="3657600"/>
              <a:ext cx="0"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733" y="4168802"/>
              <a:ext cx="1574800" cy="646331"/>
            </a:xfrm>
            <a:prstGeom prst="rect">
              <a:avLst/>
            </a:prstGeom>
            <a:noFill/>
          </p:spPr>
          <p:txBody>
            <a:bodyPr wrap="square" rtlCol="0">
              <a:spAutoFit/>
            </a:bodyPr>
            <a:lstStyle/>
            <a:p>
              <a:r>
                <a:rPr lang="en-US" smtClean="0"/>
                <a:t>This is a reserved word </a:t>
              </a:r>
              <a:endParaRPr lang="en-US"/>
            </a:p>
          </p:txBody>
        </p:sp>
      </p:grpSp>
      <p:pic>
        <p:nvPicPr>
          <p:cNvPr id="19"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9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 and reserved words</a:t>
            </a:r>
            <a:endParaRPr lang="en-US" dirty="0"/>
          </a:p>
        </p:txBody>
      </p:sp>
      <p:pic>
        <p:nvPicPr>
          <p:cNvPr id="4" name="Picture 3"/>
          <p:cNvPicPr>
            <a:picLocks noChangeAspect="1"/>
          </p:cNvPicPr>
          <p:nvPr/>
        </p:nvPicPr>
        <p:blipFill>
          <a:blip r:embed="rId2"/>
          <a:stretch>
            <a:fillRect/>
          </a:stretch>
        </p:blipFill>
        <p:spPr>
          <a:xfrm>
            <a:off x="1610206" y="2260334"/>
            <a:ext cx="9743594" cy="253180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753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35200" y="1473200"/>
            <a:ext cx="7890933" cy="646331"/>
          </a:xfrm>
          <a:prstGeom prst="rect">
            <a:avLst/>
          </a:prstGeom>
          <a:noFill/>
        </p:spPr>
        <p:txBody>
          <a:bodyPr wrap="square" rtlCol="0">
            <a:spAutoFit/>
          </a:bodyPr>
          <a:lstStyle/>
          <a:p>
            <a:r>
              <a:rPr lang="en-US" dirty="0" smtClean="0"/>
              <a:t>A function is a peace of program wrapped in a value , that can be applied in order to run the wrapped program </a:t>
            </a:r>
            <a:endParaRPr lang="en-US" dirty="0"/>
          </a:p>
        </p:txBody>
      </p:sp>
      <p:cxnSp>
        <p:nvCxnSpPr>
          <p:cNvPr id="7" name="Straight Arrow Connector 6"/>
          <p:cNvCxnSpPr/>
          <p:nvPr/>
        </p:nvCxnSpPr>
        <p:spPr>
          <a:xfrm>
            <a:off x="5181600" y="2336800"/>
            <a:ext cx="0" cy="575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62866" y="2912533"/>
            <a:ext cx="3437467" cy="1200329"/>
          </a:xfrm>
          <a:prstGeom prst="rect">
            <a:avLst/>
          </a:prstGeom>
          <a:noFill/>
        </p:spPr>
        <p:txBody>
          <a:bodyPr wrap="square" rtlCol="0">
            <a:spAutoFit/>
          </a:bodyPr>
          <a:lstStyle/>
          <a:p>
            <a:r>
              <a:rPr lang="en-US" dirty="0" err="1" smtClean="0"/>
              <a:t>Thik</a:t>
            </a:r>
            <a:r>
              <a:rPr lang="en-US" dirty="0" smtClean="0"/>
              <a:t> about the f</a:t>
            </a:r>
            <a:r>
              <a:rPr lang="en-US" i="1" dirty="0" smtClean="0"/>
              <a:t>unctions</a:t>
            </a:r>
            <a:r>
              <a:rPr lang="en-US" dirty="0" smtClean="0"/>
              <a:t> in </a:t>
            </a:r>
            <a:r>
              <a:rPr lang="en-US" dirty="0" err="1" smtClean="0"/>
              <a:t>exel</a:t>
            </a:r>
            <a:r>
              <a:rPr lang="en-US" dirty="0" smtClean="0"/>
              <a:t> , they they do something , the only thing you need is to put the </a:t>
            </a:r>
            <a:r>
              <a:rPr lang="en-US" i="1" dirty="0" smtClean="0"/>
              <a:t>arguments</a:t>
            </a:r>
            <a:endParaRPr lang="en-US" i="1" dirty="0"/>
          </a:p>
        </p:txBody>
      </p:sp>
      <p:sp>
        <p:nvSpPr>
          <p:cNvPr id="9" name="TextBox 8"/>
          <p:cNvSpPr txBox="1"/>
          <p:nvPr/>
        </p:nvSpPr>
        <p:spPr>
          <a:xfrm>
            <a:off x="575733" y="4112862"/>
            <a:ext cx="4910667" cy="2585323"/>
          </a:xfrm>
          <a:prstGeom prst="rect">
            <a:avLst/>
          </a:prstGeom>
          <a:noFill/>
        </p:spPr>
        <p:txBody>
          <a:bodyPr wrap="square" rtlCol="0">
            <a:spAutoFit/>
          </a:bodyPr>
          <a:lstStyle/>
          <a:p>
            <a:r>
              <a:rPr lang="en-US" dirty="0" smtClean="0"/>
              <a:t>Alert(‘text’);</a:t>
            </a:r>
          </a:p>
          <a:p>
            <a:endParaRPr lang="en-US" dirty="0"/>
          </a:p>
          <a:p>
            <a:r>
              <a:rPr lang="en-US" dirty="0" err="1" smtClean="0"/>
              <a:t>isNaN</a:t>
            </a:r>
            <a:r>
              <a:rPr lang="en-US" dirty="0" smtClean="0"/>
              <a:t>();</a:t>
            </a:r>
          </a:p>
          <a:p>
            <a:endParaRPr lang="en-US" dirty="0"/>
          </a:p>
          <a:p>
            <a:r>
              <a:rPr lang="en-US" dirty="0" err="1" smtClean="0"/>
              <a:t>Console.log</a:t>
            </a:r>
            <a:r>
              <a:rPr lang="en-US" dirty="0" smtClean="0"/>
              <a:t>(</a:t>
            </a:r>
            <a:r>
              <a:rPr lang="en-US" dirty="0" err="1" smtClean="0"/>
              <a:t>math.max</a:t>
            </a:r>
            <a:r>
              <a:rPr lang="en-US" dirty="0" smtClean="0"/>
              <a:t> ( 2 , 4 ));</a:t>
            </a:r>
          </a:p>
          <a:p>
            <a:endParaRPr lang="en-US" dirty="0"/>
          </a:p>
          <a:p>
            <a:r>
              <a:rPr lang="en-US" dirty="0" smtClean="0"/>
              <a:t>Confirm (“do you like this”) ; </a:t>
            </a:r>
          </a:p>
          <a:p>
            <a:endParaRPr lang="en-US" dirty="0"/>
          </a:p>
          <a:p>
            <a:r>
              <a:rPr lang="en-US" dirty="0" smtClean="0"/>
              <a:t>Prompt (‘tell me what you think’);</a:t>
            </a:r>
            <a:endParaRPr lang="en-US" dirty="0"/>
          </a:p>
        </p:txBody>
      </p:sp>
      <p:sp>
        <p:nvSpPr>
          <p:cNvPr id="10" name="TextBox 9"/>
          <p:cNvSpPr txBox="1"/>
          <p:nvPr/>
        </p:nvSpPr>
        <p:spPr>
          <a:xfrm>
            <a:off x="6265333" y="4402667"/>
            <a:ext cx="2760134" cy="646331"/>
          </a:xfrm>
          <a:prstGeom prst="rect">
            <a:avLst/>
          </a:prstGeom>
          <a:noFill/>
        </p:spPr>
        <p:txBody>
          <a:bodyPr wrap="square" rtlCol="0">
            <a:spAutoFit/>
          </a:bodyPr>
          <a:lstStyle/>
          <a:p>
            <a:r>
              <a:rPr lang="en-US" dirty="0" err="1" smtClean="0"/>
              <a:t>Exersice</a:t>
            </a:r>
            <a:r>
              <a:rPr lang="en-US" dirty="0" smtClean="0"/>
              <a:t> – create the max function</a:t>
            </a:r>
            <a:endParaRPr lang="en-US" dirty="0"/>
          </a:p>
        </p:txBody>
      </p:sp>
    </p:spTree>
    <p:extLst>
      <p:ext uri="{BB962C8B-B14F-4D97-AF65-F5344CB8AC3E}">
        <p14:creationId xmlns:p14="http://schemas.microsoft.com/office/powerpoint/2010/main" val="13535292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execution</a:t>
            </a:r>
            <a:endParaRPr lang="en-US" dirty="0"/>
          </a:p>
        </p:txBody>
      </p:sp>
      <p:pic>
        <p:nvPicPr>
          <p:cNvPr id="4" name="Picture 3"/>
          <p:cNvPicPr>
            <a:picLocks noChangeAspect="1"/>
          </p:cNvPicPr>
          <p:nvPr/>
        </p:nvPicPr>
        <p:blipFill>
          <a:blip r:embed="rId2"/>
          <a:stretch>
            <a:fillRect/>
          </a:stretch>
        </p:blipFill>
        <p:spPr>
          <a:xfrm>
            <a:off x="6883400" y="221589"/>
            <a:ext cx="4055533" cy="1612633"/>
          </a:xfrm>
          <a:prstGeom prst="rect">
            <a:avLst/>
          </a:prstGeom>
        </p:spPr>
      </p:pic>
      <p:pic>
        <p:nvPicPr>
          <p:cNvPr id="6" name="Imagen 6"/>
          <p:cNvPicPr>
            <a:picLocks noChangeAspect="1"/>
          </p:cNvPicPr>
          <p:nvPr/>
        </p:nvPicPr>
        <p:blipFill>
          <a:blip r:embed="rId3"/>
          <a:stretch>
            <a:fillRect/>
          </a:stretch>
        </p:blipFill>
        <p:spPr>
          <a:xfrm>
            <a:off x="35280" y="3340063"/>
            <a:ext cx="4538799" cy="1773564"/>
          </a:xfrm>
          <a:prstGeom prst="rect">
            <a:avLst/>
          </a:prstGeom>
        </p:spPr>
      </p:pic>
      <p:pic>
        <p:nvPicPr>
          <p:cNvPr id="7" name="Imagen 8"/>
          <p:cNvPicPr>
            <a:picLocks noChangeAspect="1"/>
          </p:cNvPicPr>
          <p:nvPr/>
        </p:nvPicPr>
        <p:blipFill>
          <a:blip r:embed="rId4"/>
          <a:stretch>
            <a:fillRect/>
          </a:stretch>
        </p:blipFill>
        <p:spPr>
          <a:xfrm>
            <a:off x="4574079" y="1749876"/>
            <a:ext cx="7471481" cy="4043631"/>
          </a:xfrm>
          <a:prstGeom prst="rect">
            <a:avLst/>
          </a:prstGeom>
        </p:spPr>
      </p:pic>
      <p:pic>
        <p:nvPicPr>
          <p:cNvPr id="10"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750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do loops</a:t>
            </a:r>
            <a:endParaRPr lang="en-US" dirty="0"/>
          </a:p>
        </p:txBody>
      </p:sp>
      <p:pic>
        <p:nvPicPr>
          <p:cNvPr id="4" name="Picture 3"/>
          <p:cNvPicPr>
            <a:picLocks noChangeAspect="1"/>
          </p:cNvPicPr>
          <p:nvPr/>
        </p:nvPicPr>
        <p:blipFill>
          <a:blip r:embed="rId2"/>
          <a:stretch>
            <a:fillRect/>
          </a:stretch>
        </p:blipFill>
        <p:spPr>
          <a:xfrm>
            <a:off x="5706533" y="541866"/>
            <a:ext cx="3962400" cy="1510954"/>
          </a:xfrm>
          <a:prstGeom prst="rect">
            <a:avLst/>
          </a:prstGeom>
        </p:spPr>
      </p:pic>
      <p:pic>
        <p:nvPicPr>
          <p:cNvPr id="6" name="Imagen 14"/>
          <p:cNvPicPr>
            <a:picLocks noChangeAspect="1"/>
          </p:cNvPicPr>
          <p:nvPr/>
        </p:nvPicPr>
        <p:blipFill>
          <a:blip r:embed="rId3"/>
          <a:stretch>
            <a:fillRect/>
          </a:stretch>
        </p:blipFill>
        <p:spPr>
          <a:xfrm>
            <a:off x="2538435" y="2052820"/>
            <a:ext cx="7130498" cy="2145108"/>
          </a:xfrm>
          <a:prstGeom prst="rect">
            <a:avLst/>
          </a:prstGeom>
        </p:spPr>
      </p:pic>
      <p:sp>
        <p:nvSpPr>
          <p:cNvPr id="7" name="TextBox 6"/>
          <p:cNvSpPr txBox="1"/>
          <p:nvPr/>
        </p:nvSpPr>
        <p:spPr>
          <a:xfrm>
            <a:off x="3877734" y="4809067"/>
            <a:ext cx="8314266" cy="923330"/>
          </a:xfrm>
          <a:prstGeom prst="rect">
            <a:avLst/>
          </a:prstGeom>
          <a:noFill/>
        </p:spPr>
        <p:txBody>
          <a:bodyPr wrap="square" rtlCol="0">
            <a:spAutoFit/>
          </a:bodyPr>
          <a:lstStyle/>
          <a:p>
            <a:r>
              <a:rPr lang="en-US" dirty="0" smtClean="0"/>
              <a:t>Do {</a:t>
            </a:r>
          </a:p>
          <a:p>
            <a:r>
              <a:rPr lang="en-US" dirty="0" smtClean="0"/>
              <a:t> </a:t>
            </a:r>
            <a:r>
              <a:rPr lang="en-US" dirty="0" err="1" smtClean="0"/>
              <a:t>var</a:t>
            </a:r>
            <a:r>
              <a:rPr lang="en-US" dirty="0" smtClean="0"/>
              <a:t> name = prompt(“who are you”); }</a:t>
            </a:r>
            <a:endParaRPr lang="en-US" dirty="0"/>
          </a:p>
          <a:p>
            <a:r>
              <a:rPr lang="en-US" dirty="0" smtClean="0"/>
              <a:t>While (!name);</a:t>
            </a:r>
          </a:p>
        </p:txBody>
      </p:sp>
      <p:sp>
        <p:nvSpPr>
          <p:cNvPr id="8" name="TextBox 7"/>
          <p:cNvSpPr txBox="1"/>
          <p:nvPr/>
        </p:nvSpPr>
        <p:spPr>
          <a:xfrm>
            <a:off x="440267" y="4809067"/>
            <a:ext cx="2573866" cy="923330"/>
          </a:xfrm>
          <a:prstGeom prst="rect">
            <a:avLst/>
          </a:prstGeom>
          <a:noFill/>
        </p:spPr>
        <p:txBody>
          <a:bodyPr wrap="square" rtlCol="0">
            <a:spAutoFit/>
          </a:bodyPr>
          <a:lstStyle/>
          <a:p>
            <a:r>
              <a:rPr lang="en-US" dirty="0" smtClean="0"/>
              <a:t>It</a:t>
            </a:r>
            <a:r>
              <a:rPr lang="fr-FR" dirty="0" smtClean="0"/>
              <a:t>’</a:t>
            </a:r>
            <a:r>
              <a:rPr lang="en-US" dirty="0" smtClean="0"/>
              <a:t>s a control </a:t>
            </a:r>
            <a:r>
              <a:rPr lang="en-US" dirty="0" err="1" smtClean="0"/>
              <a:t>structue</a:t>
            </a:r>
            <a:r>
              <a:rPr lang="en-US" dirty="0" smtClean="0"/>
              <a:t> , always execute its code </a:t>
            </a:r>
            <a:r>
              <a:rPr lang="en-US" dirty="0" err="1" smtClean="0"/>
              <a:t>atleast</a:t>
            </a:r>
            <a:r>
              <a:rPr lang="en-US" dirty="0" smtClean="0"/>
              <a:t> ones </a:t>
            </a:r>
            <a:endParaRPr lang="en-US" dirty="0"/>
          </a:p>
        </p:txBody>
      </p:sp>
      <p:cxnSp>
        <p:nvCxnSpPr>
          <p:cNvPr id="10" name="Straight Arrow Connector 9"/>
          <p:cNvCxnSpPr>
            <a:endCxn id="8" idx="3"/>
          </p:cNvCxnSpPr>
          <p:nvPr/>
        </p:nvCxnSpPr>
        <p:spPr>
          <a:xfrm flipH="1">
            <a:off x="3014133" y="5270732"/>
            <a:ext cx="7281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6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6228" y="1293967"/>
            <a:ext cx="4676775" cy="2628900"/>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p:cNvGraphicFramePr>
            <a:graphicFrameLocks noGrp="1"/>
          </p:cNvGraphicFramePr>
          <p:nvPr>
            <p:extLst>
              <p:ext uri="{D42A27DB-BD31-4B8C-83A1-F6EECF244321}">
                <p14:modId xmlns:p14="http://schemas.microsoft.com/office/powerpoint/2010/main" val="1511701344"/>
              </p:ext>
            </p:extLst>
          </p:nvPr>
        </p:nvGraphicFramePr>
        <p:xfrm>
          <a:off x="321735" y="4409704"/>
          <a:ext cx="9972676" cy="853440"/>
        </p:xfrm>
        <a:graphic>
          <a:graphicData uri="http://schemas.openxmlformats.org/drawingml/2006/table">
            <a:tbl>
              <a:tblPr/>
              <a:tblGrid>
                <a:gridCol w="4986338"/>
                <a:gridCol w="4986338"/>
              </a:tblGrid>
              <a:tr h="0">
                <a:tc>
                  <a:txBody>
                    <a:bodyPr/>
                    <a:lstStyle/>
                    <a:p>
                      <a:pPr algn="l" fontAlgn="t"/>
                      <a:r>
                        <a:rPr lang="es-CO" dirty="0" err="1">
                          <a:effectLst/>
                        </a:rPr>
                        <a:t>Tag</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u="sng">
                          <a:solidFill>
                            <a:srgbClr val="333333"/>
                          </a:solidFill>
                          <a:effectLst/>
                          <a:hlinkClick r:id="rId4"/>
                        </a:rPr>
                        <a:t>&lt;iframe&gt;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dirty="0">
                          <a:effectLst/>
                        </a:rPr>
                        <a:t>Defines </a:t>
                      </a:r>
                      <a:r>
                        <a:rPr lang="es-CO" dirty="0" err="1">
                          <a:effectLst/>
                        </a:rPr>
                        <a:t>an</a:t>
                      </a:r>
                      <a:r>
                        <a:rPr lang="es-CO" dirty="0">
                          <a:effectLst/>
                        </a:rPr>
                        <a:t> </a:t>
                      </a:r>
                      <a:r>
                        <a:rPr lang="es-CO" dirty="0" err="1">
                          <a:effectLst/>
                        </a:rPr>
                        <a:t>inline</a:t>
                      </a:r>
                      <a:r>
                        <a:rPr lang="es-CO" dirty="0">
                          <a:effectLst/>
                        </a:rPr>
                        <a:t> </a:t>
                      </a:r>
                      <a:r>
                        <a:rPr lang="es-CO" dirty="0" err="1">
                          <a:effectLst/>
                        </a:rPr>
                        <a:t>frame</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graphicFrame>
        <p:nvGraphicFramePr>
          <p:cNvPr id="3" name="Tabla 2"/>
          <p:cNvGraphicFramePr>
            <a:graphicFrameLocks noGrp="1"/>
          </p:cNvGraphicFramePr>
          <p:nvPr>
            <p:extLst>
              <p:ext uri="{D42A27DB-BD31-4B8C-83A1-F6EECF244321}">
                <p14:modId xmlns:p14="http://schemas.microsoft.com/office/powerpoint/2010/main" val="2461312044"/>
              </p:ext>
            </p:extLst>
          </p:nvPr>
        </p:nvGraphicFramePr>
        <p:xfrm>
          <a:off x="321736" y="5444405"/>
          <a:ext cx="9972676" cy="70104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5"/>
                        </a:rPr>
                        <a:t>&lt;base&gt;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dirty="0">
                          <a:effectLst/>
                        </a:rPr>
                        <a:t>Defines a default address or a default target for all links on a page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Tree>
    <p:extLst>
      <p:ext uri="{BB962C8B-B14F-4D97-AF65-F5344CB8AC3E}">
        <p14:creationId xmlns:p14="http://schemas.microsoft.com/office/powerpoint/2010/main" val="1994508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loops</a:t>
            </a:r>
            <a:endParaRPr lang="en-US" dirty="0"/>
          </a:p>
        </p:txBody>
      </p:sp>
      <p:pic>
        <p:nvPicPr>
          <p:cNvPr id="4" name="Imagen 13"/>
          <p:cNvPicPr>
            <a:picLocks noChangeAspect="1"/>
          </p:cNvPicPr>
          <p:nvPr/>
        </p:nvPicPr>
        <p:blipFill>
          <a:blip r:embed="rId2"/>
          <a:stretch>
            <a:fillRect/>
          </a:stretch>
        </p:blipFill>
        <p:spPr>
          <a:xfrm>
            <a:off x="1560812" y="1690688"/>
            <a:ext cx="9525356" cy="1873408"/>
          </a:xfrm>
          <a:prstGeom prst="rect">
            <a:avLst/>
          </a:prstGeom>
        </p:spPr>
      </p:pic>
      <p:pic>
        <p:nvPicPr>
          <p:cNvPr id="5" name="Picture 4"/>
          <p:cNvPicPr>
            <a:picLocks noChangeAspect="1"/>
          </p:cNvPicPr>
          <p:nvPr/>
        </p:nvPicPr>
        <p:blipFill>
          <a:blip r:embed="rId3"/>
          <a:stretch>
            <a:fillRect/>
          </a:stretch>
        </p:blipFill>
        <p:spPr>
          <a:xfrm>
            <a:off x="2573482" y="4007852"/>
            <a:ext cx="6847609" cy="2118325"/>
          </a:xfrm>
          <a:prstGeom prst="rect">
            <a:avLst/>
          </a:prstGeom>
        </p:spPr>
      </p:pic>
      <p:cxnSp>
        <p:nvCxnSpPr>
          <p:cNvPr id="7" name="Straight Arrow Connector 6"/>
          <p:cNvCxnSpPr/>
          <p:nvPr/>
        </p:nvCxnSpPr>
        <p:spPr>
          <a:xfrm>
            <a:off x="1856509" y="4544291"/>
            <a:ext cx="153785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0327" y="4007852"/>
            <a:ext cx="1205346" cy="646331"/>
          </a:xfrm>
          <a:prstGeom prst="rect">
            <a:avLst/>
          </a:prstGeom>
          <a:noFill/>
        </p:spPr>
        <p:txBody>
          <a:bodyPr wrap="square" rtlCol="0">
            <a:spAutoFit/>
          </a:bodyPr>
          <a:lstStyle/>
          <a:p>
            <a:r>
              <a:rPr lang="en-US" dirty="0" smtClean="0"/>
              <a:t>It stops the cycle</a:t>
            </a:r>
            <a:endParaRPr lang="en-US" dirty="0"/>
          </a:p>
        </p:txBody>
      </p:sp>
      <p:pic>
        <p:nvPicPr>
          <p:cNvPr id="9"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042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switch</a:t>
            </a:r>
            <a:endParaRPr lang="en-US" dirty="0"/>
          </a:p>
        </p:txBody>
      </p:sp>
      <p:pic>
        <p:nvPicPr>
          <p:cNvPr id="4" name="Imagen 7"/>
          <p:cNvPicPr>
            <a:picLocks noChangeAspect="1"/>
          </p:cNvPicPr>
          <p:nvPr/>
        </p:nvPicPr>
        <p:blipFill>
          <a:blip r:embed="rId2"/>
          <a:stretch>
            <a:fillRect/>
          </a:stretch>
        </p:blipFill>
        <p:spPr>
          <a:xfrm>
            <a:off x="3299880" y="1335088"/>
            <a:ext cx="6004299" cy="5370512"/>
          </a:xfrm>
          <a:prstGeom prst="rect">
            <a:avLst/>
          </a:prstGeom>
        </p:spPr>
      </p:pic>
      <p:cxnSp>
        <p:nvCxnSpPr>
          <p:cNvPr id="6" name="Straight Arrow Connector 5"/>
          <p:cNvCxnSpPr/>
          <p:nvPr/>
        </p:nvCxnSpPr>
        <p:spPr>
          <a:xfrm>
            <a:off x="10363200" y="1027906"/>
            <a:ext cx="0" cy="90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685867" y="2286000"/>
            <a:ext cx="1998133" cy="646331"/>
          </a:xfrm>
          <a:prstGeom prst="rect">
            <a:avLst/>
          </a:prstGeom>
          <a:noFill/>
        </p:spPr>
        <p:txBody>
          <a:bodyPr wrap="square" rtlCol="0">
            <a:spAutoFit/>
          </a:bodyPr>
          <a:lstStyle/>
          <a:p>
            <a:r>
              <a:rPr lang="en-US" dirty="0" smtClean="0"/>
              <a:t>Small </a:t>
            </a:r>
            <a:r>
              <a:rPr lang="en-US" dirty="0" err="1" smtClean="0"/>
              <a:t>exersice</a:t>
            </a:r>
            <a:r>
              <a:rPr lang="en-US" dirty="0" smtClean="0"/>
              <a:t> with prompt</a:t>
            </a:r>
            <a:endParaRPr lang="en-US" dirty="0"/>
          </a:p>
        </p:txBody>
      </p:sp>
      <p:pic>
        <p:nvPicPr>
          <p:cNvPr id="8"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428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41799" y="1363133"/>
            <a:ext cx="3547533" cy="4449448"/>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865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TextBox 3"/>
          <p:cNvSpPr txBox="1"/>
          <p:nvPr/>
        </p:nvSpPr>
        <p:spPr>
          <a:xfrm>
            <a:off x="1151467" y="1690688"/>
            <a:ext cx="2024657" cy="369332"/>
          </a:xfrm>
          <a:prstGeom prst="rect">
            <a:avLst/>
          </a:prstGeom>
          <a:noFill/>
        </p:spPr>
        <p:txBody>
          <a:bodyPr wrap="none" rtlCol="0">
            <a:spAutoFit/>
          </a:bodyPr>
          <a:lstStyle/>
          <a:p>
            <a:r>
              <a:rPr lang="en-US" dirty="0" smtClean="0"/>
              <a:t>Defining a function</a:t>
            </a:r>
            <a:endParaRPr lang="en-US" dirty="0"/>
          </a:p>
        </p:txBody>
      </p:sp>
      <p:sp>
        <p:nvSpPr>
          <p:cNvPr id="5" name="Rectangle 4"/>
          <p:cNvSpPr/>
          <p:nvPr/>
        </p:nvSpPr>
        <p:spPr>
          <a:xfrm>
            <a:off x="1151467" y="2323753"/>
            <a:ext cx="6858001" cy="138499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2800" b="1" dirty="0" err="1">
                <a:solidFill>
                  <a:srgbClr val="CC7832"/>
                </a:solidFill>
              </a:rPr>
              <a:t>var</a:t>
            </a:r>
            <a:r>
              <a:rPr lang="en-US" sz="2800" b="1" dirty="0">
                <a:solidFill>
                  <a:srgbClr val="CC7832"/>
                </a:solidFill>
              </a:rPr>
              <a:t> </a:t>
            </a:r>
            <a:r>
              <a:rPr lang="en-US" sz="2800" dirty="0">
                <a:solidFill>
                  <a:srgbClr val="FFC66D"/>
                </a:solidFill>
              </a:rPr>
              <a:t>name </a:t>
            </a:r>
            <a:r>
              <a:rPr lang="en-US" sz="2800" dirty="0"/>
              <a:t>= </a:t>
            </a:r>
            <a:r>
              <a:rPr lang="en-US" sz="2800" b="1" dirty="0" smtClean="0">
                <a:solidFill>
                  <a:srgbClr val="CC7832"/>
                </a:solidFill>
              </a:rPr>
              <a:t>function</a:t>
            </a:r>
            <a:r>
              <a:rPr lang="en-US" sz="2800" dirty="0" smtClean="0"/>
              <a:t>(x , y) </a:t>
            </a:r>
            <a:r>
              <a:rPr lang="en-US" sz="2800" dirty="0"/>
              <a:t>{</a:t>
            </a:r>
            <a:br>
              <a:rPr lang="en-US" sz="2800" dirty="0"/>
            </a:br>
            <a:r>
              <a:rPr lang="en-US" sz="2800" dirty="0"/>
              <a:t>            </a:t>
            </a:r>
            <a:r>
              <a:rPr lang="en-US" sz="2800" b="1" dirty="0">
                <a:solidFill>
                  <a:srgbClr val="CC7832"/>
                </a:solidFill>
              </a:rPr>
              <a:t>return </a:t>
            </a:r>
            <a:r>
              <a:rPr lang="en-US" sz="2800" dirty="0"/>
              <a:t>x * y</a:t>
            </a:r>
            <a:r>
              <a:rPr lang="en-US" sz="2800" dirty="0" smtClean="0">
                <a:solidFill>
                  <a:srgbClr val="CC7832"/>
                </a:solidFill>
              </a:rPr>
              <a:t>;</a:t>
            </a:r>
            <a:r>
              <a:rPr lang="en-US" sz="2800" dirty="0">
                <a:solidFill>
                  <a:srgbClr val="CC7832"/>
                </a:solidFill>
              </a:rPr>
              <a:t/>
            </a:r>
            <a:br>
              <a:rPr lang="en-US" sz="2800" dirty="0">
                <a:solidFill>
                  <a:srgbClr val="CC7832"/>
                </a:solidFill>
              </a:rPr>
            </a:br>
            <a:r>
              <a:rPr lang="en-US" sz="2800" dirty="0">
                <a:solidFill>
                  <a:srgbClr val="CC7832"/>
                </a:solidFill>
              </a:rPr>
              <a:t>        </a:t>
            </a:r>
            <a:r>
              <a:rPr lang="en-US" sz="2800" dirty="0"/>
              <a:t>}</a:t>
            </a:r>
          </a:p>
        </p:txBody>
      </p:sp>
      <p:cxnSp>
        <p:nvCxnSpPr>
          <p:cNvPr id="7" name="Straight Arrow Connector 6"/>
          <p:cNvCxnSpPr/>
          <p:nvPr/>
        </p:nvCxnSpPr>
        <p:spPr>
          <a:xfrm>
            <a:off x="4216400" y="3268133"/>
            <a:ext cx="965200" cy="677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46133" y="3972481"/>
            <a:ext cx="2065867" cy="923330"/>
          </a:xfrm>
          <a:prstGeom prst="rect">
            <a:avLst/>
          </a:prstGeom>
          <a:noFill/>
        </p:spPr>
        <p:txBody>
          <a:bodyPr wrap="square" rtlCol="0">
            <a:spAutoFit/>
          </a:bodyPr>
          <a:lstStyle/>
          <a:p>
            <a:r>
              <a:rPr lang="en-US" dirty="0" smtClean="0"/>
              <a:t>If a </a:t>
            </a:r>
            <a:r>
              <a:rPr lang="en-US" dirty="0" err="1" smtClean="0"/>
              <a:t>var</a:t>
            </a:r>
            <a:r>
              <a:rPr lang="en-US" dirty="0" smtClean="0"/>
              <a:t> is created inside is a local </a:t>
            </a:r>
            <a:r>
              <a:rPr lang="en-US" dirty="0" err="1" smtClean="0"/>
              <a:t>var</a:t>
            </a:r>
            <a:r>
              <a:rPr lang="en-US" dirty="0" smtClean="0"/>
              <a:t> and not global</a:t>
            </a:r>
            <a:endParaRPr lang="en-US" dirty="0"/>
          </a:p>
        </p:txBody>
      </p:sp>
      <p:cxnSp>
        <p:nvCxnSpPr>
          <p:cNvPr id="10" name="Straight Arrow Connector 9"/>
          <p:cNvCxnSpPr/>
          <p:nvPr/>
        </p:nvCxnSpPr>
        <p:spPr>
          <a:xfrm flipV="1">
            <a:off x="4097867" y="1690688"/>
            <a:ext cx="1490133" cy="49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79066" y="1185333"/>
            <a:ext cx="2167467" cy="1754326"/>
          </a:xfrm>
          <a:prstGeom prst="rect">
            <a:avLst/>
          </a:prstGeom>
          <a:noFill/>
        </p:spPr>
        <p:txBody>
          <a:bodyPr wrap="square" rtlCol="0">
            <a:spAutoFit/>
          </a:bodyPr>
          <a:lstStyle/>
          <a:p>
            <a:r>
              <a:rPr lang="en-US" dirty="0" smtClean="0"/>
              <a:t>In </a:t>
            </a:r>
            <a:r>
              <a:rPr lang="en-US" dirty="0" err="1" smtClean="0"/>
              <a:t>javaScript</a:t>
            </a:r>
            <a:r>
              <a:rPr lang="en-US" dirty="0" smtClean="0"/>
              <a:t> functions are the only program that creates a new scope/ local </a:t>
            </a:r>
            <a:r>
              <a:rPr lang="en-US" dirty="0" err="1" smtClean="0"/>
              <a:t>enviroment</a:t>
            </a:r>
            <a:r>
              <a:rPr lang="en-US" dirty="0" smtClean="0"/>
              <a:t> inside its {} </a:t>
            </a:r>
            <a:endParaRPr lang="en-US" dirty="0"/>
          </a:p>
        </p:txBody>
      </p:sp>
      <p:sp>
        <p:nvSpPr>
          <p:cNvPr id="12" name="Rectangle 11"/>
          <p:cNvSpPr/>
          <p:nvPr/>
        </p:nvSpPr>
        <p:spPr>
          <a:xfrm>
            <a:off x="1049867" y="4889847"/>
            <a:ext cx="6096000" cy="1569660"/>
          </a:xfrm>
          <a:prstGeom prst="rect">
            <a:avLst/>
          </a:prstGeom>
        </p:spPr>
        <p:txBody>
          <a:bodyPr>
            <a:spAutoFit/>
          </a:bodyPr>
          <a:lstStyle/>
          <a:p>
            <a:r>
              <a:rPr lang="en-US" sz="3200" b="1">
                <a:solidFill>
                  <a:srgbClr val="CC7832"/>
                </a:solidFill>
              </a:rPr>
              <a:t>function </a:t>
            </a:r>
            <a:r>
              <a:rPr lang="en-US" sz="3200">
                <a:solidFill>
                  <a:srgbClr val="FFC66D"/>
                </a:solidFill>
              </a:rPr>
              <a:t>name</a:t>
            </a:r>
            <a:r>
              <a:rPr lang="en-US" sz="3200"/>
              <a:t>(x) {</a:t>
            </a:r>
            <a:br>
              <a:rPr lang="en-US" sz="3200"/>
            </a:br>
            <a:r>
              <a:rPr lang="en-US" sz="3200"/>
              <a:t>    </a:t>
            </a:r>
            <a:r>
              <a:rPr lang="en-US" sz="3200" b="1">
                <a:solidFill>
                  <a:srgbClr val="CC7832"/>
                </a:solidFill>
              </a:rPr>
              <a:t>return </a:t>
            </a:r>
            <a:r>
              <a:rPr lang="en-US" sz="3200"/>
              <a:t>x * x </a:t>
            </a:r>
            <a:r>
              <a:rPr lang="en-US" sz="3200">
                <a:solidFill>
                  <a:srgbClr val="CC7832"/>
                </a:solidFill>
              </a:rPr>
              <a:t>;</a:t>
            </a:r>
            <a:br>
              <a:rPr lang="en-US" sz="3200">
                <a:solidFill>
                  <a:srgbClr val="CC7832"/>
                </a:solidFill>
              </a:rPr>
            </a:br>
            <a:r>
              <a:rPr lang="en-US" sz="3200"/>
              <a:t>}</a:t>
            </a:r>
          </a:p>
        </p:txBody>
      </p:sp>
      <p:sp>
        <p:nvSpPr>
          <p:cNvPr id="13" name="TextBox 12"/>
          <p:cNvSpPr txBox="1"/>
          <p:nvPr/>
        </p:nvSpPr>
        <p:spPr>
          <a:xfrm>
            <a:off x="25400" y="4094492"/>
            <a:ext cx="1625600" cy="646331"/>
          </a:xfrm>
          <a:prstGeom prst="rect">
            <a:avLst/>
          </a:prstGeom>
          <a:noFill/>
        </p:spPr>
        <p:txBody>
          <a:bodyPr wrap="square" rtlCol="0">
            <a:spAutoFit/>
          </a:bodyPr>
          <a:lstStyle/>
          <a:p>
            <a:r>
              <a:rPr lang="en-US" smtClean="0"/>
              <a:t>Simplified declaration</a:t>
            </a:r>
            <a:endParaRPr lang="en-US" dirty="0"/>
          </a:p>
        </p:txBody>
      </p:sp>
      <p:sp>
        <p:nvSpPr>
          <p:cNvPr id="14" name="TextBox 13"/>
          <p:cNvSpPr txBox="1"/>
          <p:nvPr/>
        </p:nvSpPr>
        <p:spPr>
          <a:xfrm>
            <a:off x="8686800" y="203200"/>
            <a:ext cx="3335867" cy="1477328"/>
          </a:xfrm>
          <a:prstGeom prst="rect">
            <a:avLst/>
          </a:prstGeom>
          <a:noFill/>
        </p:spPr>
        <p:txBody>
          <a:bodyPr wrap="square" rtlCol="0">
            <a:spAutoFit/>
          </a:bodyPr>
          <a:lstStyle/>
          <a:p>
            <a:r>
              <a:rPr lang="en-US" dirty="0" smtClean="0"/>
              <a:t>Functions declaration are not part of the regular top-to-bottom flow of control. They are conceptually moved to the top of their scope.</a:t>
            </a:r>
            <a:endParaRPr lang="en-US" dirty="0"/>
          </a:p>
        </p:txBody>
      </p:sp>
      <p:pic>
        <p:nvPicPr>
          <p:cNvPr id="15" name="Picture 14"/>
          <p:cNvPicPr>
            <a:picLocks noChangeAspect="1"/>
          </p:cNvPicPr>
          <p:nvPr/>
        </p:nvPicPr>
        <p:blipFill>
          <a:blip r:embed="rId3"/>
          <a:stretch>
            <a:fillRect/>
          </a:stretch>
        </p:blipFill>
        <p:spPr>
          <a:xfrm>
            <a:off x="7285567" y="4740823"/>
            <a:ext cx="3619500" cy="1603717"/>
          </a:xfrm>
          <a:prstGeom prst="rect">
            <a:avLst/>
          </a:prstGeom>
        </p:spPr>
      </p:pic>
      <p:cxnSp>
        <p:nvCxnSpPr>
          <p:cNvPr id="17" name="Straight Arrow Connector 16"/>
          <p:cNvCxnSpPr/>
          <p:nvPr/>
        </p:nvCxnSpPr>
        <p:spPr>
          <a:xfrm flipH="1">
            <a:off x="9635067" y="3972481"/>
            <a:ext cx="228601"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177866" y="2414076"/>
            <a:ext cx="2472267" cy="1477328"/>
          </a:xfrm>
          <a:prstGeom prst="rect">
            <a:avLst/>
          </a:prstGeom>
          <a:noFill/>
        </p:spPr>
        <p:txBody>
          <a:bodyPr wrap="square" rtlCol="0">
            <a:spAutoFit/>
          </a:bodyPr>
          <a:lstStyle/>
          <a:p>
            <a:r>
              <a:rPr lang="en-US" dirty="0" smtClean="0"/>
              <a:t>Do not declare the functions inside a logic element , just on the main block or inside other function</a:t>
            </a:r>
            <a:endParaRPr lang="en-US" dirty="0"/>
          </a:p>
        </p:txBody>
      </p:sp>
      <p:cxnSp>
        <p:nvCxnSpPr>
          <p:cNvPr id="21" name="Straight Arrow Connector 20"/>
          <p:cNvCxnSpPr/>
          <p:nvPr/>
        </p:nvCxnSpPr>
        <p:spPr>
          <a:xfrm>
            <a:off x="4842933" y="1549863"/>
            <a:ext cx="0" cy="63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7866" y="626533"/>
            <a:ext cx="1981199" cy="923330"/>
          </a:xfrm>
          <a:prstGeom prst="rect">
            <a:avLst/>
          </a:prstGeom>
          <a:noFill/>
        </p:spPr>
        <p:txBody>
          <a:bodyPr wrap="square" rtlCol="0">
            <a:spAutoFit/>
          </a:bodyPr>
          <a:lstStyle/>
          <a:p>
            <a:r>
              <a:rPr lang="en-US" dirty="0" err="1" smtClean="0"/>
              <a:t>Js</a:t>
            </a:r>
            <a:r>
              <a:rPr lang="en-US" dirty="0" smtClean="0"/>
              <a:t> is flexible with the amount of argument</a:t>
            </a:r>
            <a:endParaRPr lang="en-US" dirty="0"/>
          </a:p>
        </p:txBody>
      </p:sp>
      <p:pic>
        <p:nvPicPr>
          <p:cNvPr id="24"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454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 closure</a:t>
            </a:r>
            <a:endParaRPr lang="en-US" dirty="0"/>
          </a:p>
        </p:txBody>
      </p:sp>
      <p:pic>
        <p:nvPicPr>
          <p:cNvPr id="4" name="Picture 3"/>
          <p:cNvPicPr>
            <a:picLocks noChangeAspect="1"/>
          </p:cNvPicPr>
          <p:nvPr/>
        </p:nvPicPr>
        <p:blipFill>
          <a:blip r:embed="rId2"/>
          <a:stretch>
            <a:fillRect/>
          </a:stretch>
        </p:blipFill>
        <p:spPr>
          <a:xfrm>
            <a:off x="1244600" y="2199640"/>
            <a:ext cx="6663267" cy="399796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624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recursion</a:t>
            </a:r>
            <a:endParaRPr lang="en-US" dirty="0"/>
          </a:p>
        </p:txBody>
      </p:sp>
      <p:pic>
        <p:nvPicPr>
          <p:cNvPr id="5" name="Picture 4"/>
          <p:cNvPicPr>
            <a:picLocks noChangeAspect="1"/>
          </p:cNvPicPr>
          <p:nvPr/>
        </p:nvPicPr>
        <p:blipFill>
          <a:blip r:embed="rId3"/>
          <a:stretch>
            <a:fillRect/>
          </a:stretch>
        </p:blipFill>
        <p:spPr>
          <a:xfrm>
            <a:off x="2115131" y="2091267"/>
            <a:ext cx="7239000" cy="3136900"/>
          </a:xfrm>
          <a:prstGeom prst="rect">
            <a:avLst/>
          </a:prstGeom>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6012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666" y="1482725"/>
            <a:ext cx="2887133" cy="1325563"/>
          </a:xfrm>
        </p:spPr>
        <p:txBody>
          <a:bodyPr/>
          <a:lstStyle/>
          <a:p>
            <a:r>
              <a:rPr lang="en-US" dirty="0" smtClean="0"/>
              <a:t>functions</a:t>
            </a:r>
            <a:endParaRPr lang="en-US" dirty="0"/>
          </a:p>
        </p:txBody>
      </p:sp>
      <p:cxnSp>
        <p:nvCxnSpPr>
          <p:cNvPr id="5" name="Straight Arrow Connector 4"/>
          <p:cNvCxnSpPr/>
          <p:nvPr/>
        </p:nvCxnSpPr>
        <p:spPr>
          <a:xfrm flipH="1">
            <a:off x="4419600" y="2912533"/>
            <a:ext cx="10668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2" idx="2"/>
          </p:cNvCxnSpPr>
          <p:nvPr/>
        </p:nvCxnSpPr>
        <p:spPr>
          <a:xfrm>
            <a:off x="6227233" y="2808288"/>
            <a:ext cx="969434" cy="84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10934" y="4047066"/>
            <a:ext cx="1490134" cy="372533"/>
          </a:xfrm>
          <a:prstGeom prst="rect">
            <a:avLst/>
          </a:prstGeom>
          <a:noFill/>
        </p:spPr>
        <p:txBody>
          <a:bodyPr wrap="square" rtlCol="0">
            <a:spAutoFit/>
          </a:bodyPr>
          <a:lstStyle/>
          <a:p>
            <a:r>
              <a:rPr lang="en-US" smtClean="0"/>
              <a:t>Side effects </a:t>
            </a:r>
            <a:endParaRPr lang="en-US" dirty="0"/>
          </a:p>
        </p:txBody>
      </p:sp>
      <p:sp>
        <p:nvSpPr>
          <p:cNvPr id="9" name="TextBox 8"/>
          <p:cNvSpPr txBox="1"/>
          <p:nvPr/>
        </p:nvSpPr>
        <p:spPr>
          <a:xfrm>
            <a:off x="6671734" y="4063999"/>
            <a:ext cx="1490134" cy="372533"/>
          </a:xfrm>
          <a:prstGeom prst="rect">
            <a:avLst/>
          </a:prstGeom>
          <a:noFill/>
        </p:spPr>
        <p:txBody>
          <a:bodyPr wrap="square" rtlCol="0">
            <a:spAutoFit/>
          </a:bodyPr>
          <a:lstStyle/>
          <a:p>
            <a:r>
              <a:rPr lang="en-US" dirty="0" smtClean="0"/>
              <a:t>Return value</a:t>
            </a:r>
            <a:endParaRPr lang="en-US" dirty="0"/>
          </a:p>
        </p:txBody>
      </p:sp>
      <p:pic>
        <p:nvPicPr>
          <p:cNvPr id="10"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7797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4"/>
          <p:cNvSpPr/>
          <p:nvPr/>
        </p:nvSpPr>
        <p:spPr>
          <a:xfrm>
            <a:off x="7395852" y="1911929"/>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1722417" y="1911929"/>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smtClean="0"/>
              <a:t>How to access a property and a method</a:t>
            </a:r>
            <a:endParaRPr lang="en-US" dirty="0"/>
          </a:p>
        </p:txBody>
      </p:sp>
      <p:sp>
        <p:nvSpPr>
          <p:cNvPr id="4" name="TextBox 3"/>
          <p:cNvSpPr txBox="1"/>
          <p:nvPr/>
        </p:nvSpPr>
        <p:spPr>
          <a:xfrm>
            <a:off x="2299854" y="1870364"/>
            <a:ext cx="3449782" cy="584775"/>
          </a:xfrm>
          <a:prstGeom prst="rect">
            <a:avLst/>
          </a:prstGeom>
          <a:noFill/>
        </p:spPr>
        <p:txBody>
          <a:bodyPr wrap="square" rtlCol="0">
            <a:spAutoFit/>
          </a:bodyPr>
          <a:lstStyle/>
          <a:p>
            <a:r>
              <a:rPr lang="en-US" sz="3200" smtClean="0"/>
              <a:t>value.dotnotation</a:t>
            </a:r>
            <a:endParaRPr lang="en-US" sz="3200" dirty="0"/>
          </a:p>
        </p:txBody>
      </p:sp>
      <p:sp>
        <p:nvSpPr>
          <p:cNvPr id="5" name="TextBox 4"/>
          <p:cNvSpPr txBox="1"/>
          <p:nvPr/>
        </p:nvSpPr>
        <p:spPr>
          <a:xfrm>
            <a:off x="7758544" y="1873248"/>
            <a:ext cx="3879273" cy="584775"/>
          </a:xfrm>
          <a:prstGeom prst="rect">
            <a:avLst/>
          </a:prstGeom>
          <a:noFill/>
        </p:spPr>
        <p:txBody>
          <a:bodyPr wrap="square" rtlCol="0">
            <a:spAutoFit/>
          </a:bodyPr>
          <a:lstStyle/>
          <a:p>
            <a:r>
              <a:rPr lang="en-US" sz="3200" smtClean="0"/>
              <a:t>value[</a:t>
            </a:r>
            <a:r>
              <a:rPr lang="en-US" sz="3200" dirty="0" err="1" smtClean="0"/>
              <a:t>bracknotation</a:t>
            </a:r>
            <a:r>
              <a:rPr lang="en-US" sz="3200" dirty="0"/>
              <a:t>]</a:t>
            </a:r>
          </a:p>
        </p:txBody>
      </p:sp>
      <p:sp>
        <p:nvSpPr>
          <p:cNvPr id="6" name="TextBox 5"/>
          <p:cNvSpPr txBox="1"/>
          <p:nvPr/>
        </p:nvSpPr>
        <p:spPr>
          <a:xfrm>
            <a:off x="4862946" y="3283528"/>
            <a:ext cx="4031671" cy="369332"/>
          </a:xfrm>
          <a:prstGeom prst="rect">
            <a:avLst/>
          </a:prstGeom>
          <a:noFill/>
        </p:spPr>
        <p:txBody>
          <a:bodyPr wrap="square" rtlCol="0">
            <a:spAutoFit/>
          </a:bodyPr>
          <a:lstStyle/>
          <a:p>
            <a:r>
              <a:rPr lang="en-US" dirty="0" smtClean="0"/>
              <a:t>The difference is in how x </a:t>
            </a:r>
            <a:r>
              <a:rPr lang="en-US" smtClean="0"/>
              <a:t>is interpreted</a:t>
            </a:r>
            <a:endParaRPr lang="en-US"/>
          </a:p>
        </p:txBody>
      </p:sp>
      <p:sp>
        <p:nvSpPr>
          <p:cNvPr id="7" name="TextBox 6"/>
          <p:cNvSpPr txBox="1"/>
          <p:nvPr/>
        </p:nvSpPr>
        <p:spPr>
          <a:xfrm>
            <a:off x="2299854" y="4293699"/>
            <a:ext cx="4031671" cy="923330"/>
          </a:xfrm>
          <a:prstGeom prst="rect">
            <a:avLst/>
          </a:prstGeom>
          <a:noFill/>
        </p:spPr>
        <p:txBody>
          <a:bodyPr wrap="square" rtlCol="0">
            <a:spAutoFit/>
          </a:bodyPr>
          <a:lstStyle/>
          <a:p>
            <a:r>
              <a:rPr lang="en-US" dirty="0" smtClean="0"/>
              <a:t>It needs to be a directly variable name</a:t>
            </a:r>
          </a:p>
          <a:p>
            <a:endParaRPr lang="en-US" dirty="0"/>
          </a:p>
          <a:p>
            <a:r>
              <a:rPr lang="en-US" dirty="0" smtClean="0"/>
              <a:t>Only accepts variables names</a:t>
            </a:r>
            <a:endParaRPr lang="en-US" dirty="0"/>
          </a:p>
        </p:txBody>
      </p:sp>
      <p:cxnSp>
        <p:nvCxnSpPr>
          <p:cNvPr id="9" name="Straight Arrow Connector 8"/>
          <p:cNvCxnSpPr/>
          <p:nvPr/>
        </p:nvCxnSpPr>
        <p:spPr>
          <a:xfrm>
            <a:off x="4024745" y="2607542"/>
            <a:ext cx="0" cy="145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910945" y="4293699"/>
            <a:ext cx="4031671" cy="369332"/>
          </a:xfrm>
          <a:prstGeom prst="rect">
            <a:avLst/>
          </a:prstGeom>
          <a:noFill/>
        </p:spPr>
        <p:txBody>
          <a:bodyPr wrap="square" rtlCol="0">
            <a:spAutoFit/>
          </a:bodyPr>
          <a:lstStyle/>
          <a:p>
            <a:r>
              <a:rPr lang="en-US" dirty="0" smtClean="0"/>
              <a:t>Evaluated to get the property name</a:t>
            </a:r>
            <a:endParaRPr lang="en-US" dirty="0"/>
          </a:p>
        </p:txBody>
      </p:sp>
      <p:cxnSp>
        <p:nvCxnSpPr>
          <p:cNvPr id="11" name="Straight Arrow Connector 10"/>
          <p:cNvCxnSpPr/>
          <p:nvPr/>
        </p:nvCxnSpPr>
        <p:spPr>
          <a:xfrm>
            <a:off x="9635836" y="2607542"/>
            <a:ext cx="0" cy="145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19455" y="4841123"/>
            <a:ext cx="5472545" cy="646331"/>
          </a:xfrm>
          <a:prstGeom prst="rect">
            <a:avLst/>
          </a:prstGeom>
          <a:noFill/>
        </p:spPr>
        <p:txBody>
          <a:bodyPr wrap="square" rtlCol="0">
            <a:spAutoFit/>
          </a:bodyPr>
          <a:lstStyle/>
          <a:p>
            <a:r>
              <a:rPr lang="en-US" dirty="0" smtClean="0"/>
              <a:t>If there is an indexation or calculation it will calculate it first and then the result will be the property name</a:t>
            </a:r>
            <a:endParaRPr lang="en-US" dirty="0"/>
          </a:p>
        </p:txBody>
      </p:sp>
      <p:sp>
        <p:nvSpPr>
          <p:cNvPr id="17" name="TextBox 16"/>
          <p:cNvSpPr txBox="1"/>
          <p:nvPr/>
        </p:nvSpPr>
        <p:spPr>
          <a:xfrm>
            <a:off x="3131128" y="5712652"/>
            <a:ext cx="1433945" cy="369332"/>
          </a:xfrm>
          <a:prstGeom prst="rect">
            <a:avLst/>
          </a:prstGeom>
          <a:noFill/>
        </p:spPr>
        <p:txBody>
          <a:bodyPr wrap="square" rtlCol="0">
            <a:spAutoFit/>
          </a:bodyPr>
          <a:lstStyle/>
          <a:p>
            <a:r>
              <a:rPr lang="en-US" smtClean="0"/>
              <a:t>Value.lenght</a:t>
            </a:r>
            <a:endParaRPr lang="en-US" dirty="0"/>
          </a:p>
        </p:txBody>
      </p:sp>
      <p:sp>
        <p:nvSpPr>
          <p:cNvPr id="18" name="TextBox 17"/>
          <p:cNvSpPr txBox="1"/>
          <p:nvPr/>
        </p:nvSpPr>
        <p:spPr>
          <a:xfrm>
            <a:off x="8738754" y="5712652"/>
            <a:ext cx="1433945" cy="369332"/>
          </a:xfrm>
          <a:prstGeom prst="rect">
            <a:avLst/>
          </a:prstGeom>
          <a:noFill/>
        </p:spPr>
        <p:txBody>
          <a:bodyPr wrap="square" rtlCol="0">
            <a:spAutoFit/>
          </a:bodyPr>
          <a:lstStyle/>
          <a:p>
            <a:r>
              <a:rPr lang="en-US" dirty="0" smtClean="0"/>
              <a:t>Value.[</a:t>
            </a:r>
            <a:r>
              <a:rPr lang="en-US" dirty="0" err="1" smtClean="0"/>
              <a:t>i</a:t>
            </a:r>
            <a:r>
              <a:rPr lang="en-US" dirty="0" smtClean="0"/>
              <a:t>]</a:t>
            </a:r>
            <a:endParaRPr lang="en-US" dirty="0"/>
          </a:p>
        </p:txBody>
      </p:sp>
      <p:sp>
        <p:nvSpPr>
          <p:cNvPr id="19" name="TextBox 18"/>
          <p:cNvSpPr txBox="1"/>
          <p:nvPr/>
        </p:nvSpPr>
        <p:spPr>
          <a:xfrm>
            <a:off x="3117272" y="6151259"/>
            <a:ext cx="1433945" cy="369332"/>
          </a:xfrm>
          <a:prstGeom prst="rect">
            <a:avLst/>
          </a:prstGeom>
          <a:noFill/>
        </p:spPr>
        <p:txBody>
          <a:bodyPr wrap="square" rtlCol="0">
            <a:spAutoFit/>
          </a:bodyPr>
          <a:lstStyle/>
          <a:p>
            <a:r>
              <a:rPr lang="en-US" dirty="0" err="1" smtClean="0"/>
              <a:t>Array.lenght</a:t>
            </a:r>
            <a:endParaRPr lang="en-US" dirty="0"/>
          </a:p>
        </p:txBody>
      </p:sp>
      <p:sp>
        <p:nvSpPr>
          <p:cNvPr id="20" name="TextBox 19"/>
          <p:cNvSpPr txBox="1"/>
          <p:nvPr/>
        </p:nvSpPr>
        <p:spPr>
          <a:xfrm>
            <a:off x="8738753" y="6151259"/>
            <a:ext cx="1956956" cy="369332"/>
          </a:xfrm>
          <a:prstGeom prst="rect">
            <a:avLst/>
          </a:prstGeom>
          <a:noFill/>
        </p:spPr>
        <p:txBody>
          <a:bodyPr wrap="square" rtlCol="0">
            <a:spAutoFit/>
          </a:bodyPr>
          <a:lstStyle/>
          <a:p>
            <a:r>
              <a:rPr lang="en-US" dirty="0" smtClean="0"/>
              <a:t>Array</a:t>
            </a:r>
            <a:r>
              <a:rPr lang="en-US" smtClean="0"/>
              <a:t>[“length”]</a:t>
            </a:r>
            <a:endParaRPr lang="en-US" dirty="0"/>
          </a:p>
        </p:txBody>
      </p:sp>
      <p:pic>
        <p:nvPicPr>
          <p:cNvPr id="23"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412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p:cNvSpPr/>
          <p:nvPr/>
        </p:nvSpPr>
        <p:spPr>
          <a:xfrm>
            <a:off x="5970133" y="2281086"/>
            <a:ext cx="6221867" cy="38744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570819" y="1290338"/>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Array – list</a:t>
            </a:r>
            <a:endParaRPr lang="en-GB" i="1" dirty="0">
              <a:latin typeface="Gotham Light" pitchFamily="50" charset="0"/>
              <a:cs typeface="Gotham Light" pitchFamily="50" charset="0"/>
            </a:endParaRPr>
          </a:p>
        </p:txBody>
      </p:sp>
      <p:sp>
        <p:nvSpPr>
          <p:cNvPr id="5" name="Rectángulo 4"/>
          <p:cNvSpPr/>
          <p:nvPr/>
        </p:nvSpPr>
        <p:spPr>
          <a:xfrm>
            <a:off x="4762"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668791"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1332820"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ángulo 7"/>
          <p:cNvSpPr/>
          <p:nvPr/>
        </p:nvSpPr>
        <p:spPr>
          <a:xfrm>
            <a:off x="1975078"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2639107"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3303136"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3978046"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4642075"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ángulo 12"/>
          <p:cNvSpPr/>
          <p:nvPr/>
        </p:nvSpPr>
        <p:spPr>
          <a:xfrm>
            <a:off x="5306104"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adroTexto 13"/>
          <p:cNvSpPr txBox="1"/>
          <p:nvPr/>
        </p:nvSpPr>
        <p:spPr>
          <a:xfrm>
            <a:off x="699054" y="1361315"/>
            <a:ext cx="4128077"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Var</a:t>
            </a:r>
            <a:r>
              <a:rPr lang="en-GB" dirty="0" smtClean="0"/>
              <a:t> array = [</a:t>
            </a:r>
            <a:r>
              <a:rPr lang="es-CO" i="0" dirty="0" smtClean="0"/>
              <a:t>"</a:t>
            </a:r>
            <a:r>
              <a:rPr lang="es-CO" i="0" dirty="0" err="1"/>
              <a:t>Saab</a:t>
            </a:r>
            <a:r>
              <a:rPr lang="es-CO" i="0" dirty="0"/>
              <a:t>", "Volvo", "BMW"</a:t>
            </a:r>
            <a:r>
              <a:rPr lang="en-GB" dirty="0" smtClean="0"/>
              <a:t>];</a:t>
            </a:r>
            <a:endParaRPr lang="en-GB" dirty="0"/>
          </a:p>
        </p:txBody>
      </p:sp>
      <p:sp>
        <p:nvSpPr>
          <p:cNvPr id="16" name="CuadroTexto 15"/>
          <p:cNvSpPr txBox="1"/>
          <p:nvPr/>
        </p:nvSpPr>
        <p:spPr>
          <a:xfrm>
            <a:off x="3277333" y="333791"/>
            <a:ext cx="6529968" cy="369332"/>
          </a:xfrm>
          <a:prstGeom prst="rect">
            <a:avLst/>
          </a:prstGeom>
          <a:noFill/>
        </p:spPr>
        <p:txBody>
          <a:bodyPr wrap="square" rtlCol="0">
            <a:spAutoFit/>
          </a:bodyPr>
          <a:lstStyle/>
          <a:p>
            <a:r>
              <a:rPr lang="en-GB" dirty="0" smtClean="0"/>
              <a:t>You can put integer, float , Boolean, arrays, functions and objects </a:t>
            </a:r>
            <a:endParaRPr lang="en-GB" dirty="0"/>
          </a:p>
        </p:txBody>
      </p:sp>
      <p:sp>
        <p:nvSpPr>
          <p:cNvPr id="19" name="Rectángulo 18"/>
          <p:cNvSpPr/>
          <p:nvPr/>
        </p:nvSpPr>
        <p:spPr>
          <a:xfrm>
            <a:off x="570819" y="2016703"/>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603476" y="2099348"/>
            <a:ext cx="4657044" cy="307777"/>
          </a:xfrm>
          <a:prstGeom prst="rect">
            <a:avLst/>
          </a:prstGeom>
        </p:spPr>
        <p:txBody>
          <a:bodyPr wrap="square">
            <a:spAutoFit/>
          </a:bodyPr>
          <a:lstStyle/>
          <a:p>
            <a:r>
              <a:rPr lang="en-US" sz="1400" i="1" dirty="0" err="1">
                <a:solidFill>
                  <a:srgbClr val="444444"/>
                </a:solidFill>
                <a:latin typeface="Consolas" panose="020B0609020204030204" pitchFamily="49" charset="0"/>
              </a:rPr>
              <a:t>var</a:t>
            </a:r>
            <a:r>
              <a:rPr lang="en-US" sz="1400" i="1" dirty="0">
                <a:solidFill>
                  <a:srgbClr val="444444"/>
                </a:solidFill>
                <a:latin typeface="Consolas" panose="020B0609020204030204" pitchFamily="49" charset="0"/>
              </a:rPr>
              <a:t> cars = new Array("Saab", "Volvo", "BMW");</a:t>
            </a:r>
            <a:endParaRPr lang="en-GB" sz="1400" i="1" dirty="0">
              <a:solidFill>
                <a:srgbClr val="444444"/>
              </a:solidFill>
              <a:latin typeface="Consolas" panose="020B0609020204030204" pitchFamily="49" charset="0"/>
            </a:endParaRPr>
          </a:p>
        </p:txBody>
      </p:sp>
      <p:sp>
        <p:nvSpPr>
          <p:cNvPr id="20" name="Elipse 19"/>
          <p:cNvSpPr/>
          <p:nvPr/>
        </p:nvSpPr>
        <p:spPr>
          <a:xfrm>
            <a:off x="257773" y="116202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21" name="CuadroTexto 20"/>
          <p:cNvSpPr txBox="1"/>
          <p:nvPr/>
        </p:nvSpPr>
        <p:spPr>
          <a:xfrm>
            <a:off x="1986567" y="92100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Declaration</a:t>
            </a:r>
            <a:endParaRPr lang="en-GB" i="1" dirty="0">
              <a:latin typeface="Gotham Light" pitchFamily="50" charset="0"/>
              <a:cs typeface="Gotham Light" pitchFamily="50" charset="0"/>
            </a:endParaRPr>
          </a:p>
        </p:txBody>
      </p:sp>
      <p:cxnSp>
        <p:nvCxnSpPr>
          <p:cNvPr id="22" name="Conector recto 21"/>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CuadroTexto 23"/>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6" name="Cheurón 25"/>
          <p:cNvSpPr/>
          <p:nvPr/>
        </p:nvSpPr>
        <p:spPr>
          <a:xfrm rot="5400000">
            <a:off x="2749545" y="2805680"/>
            <a:ext cx="364903" cy="2166257"/>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CuadroTexto 26"/>
          <p:cNvSpPr txBox="1"/>
          <p:nvPr/>
        </p:nvSpPr>
        <p:spPr>
          <a:xfrm>
            <a:off x="1213079" y="4228374"/>
            <a:ext cx="3962396" cy="369332"/>
          </a:xfrm>
          <a:prstGeom prst="rect">
            <a:avLst/>
          </a:prstGeom>
          <a:noFill/>
        </p:spPr>
        <p:txBody>
          <a:bodyPr wrap="square" rtlCol="0">
            <a:spAutoFit/>
          </a:bodyPr>
          <a:lstStyle/>
          <a:p>
            <a:r>
              <a:rPr lang="en-GB" i="1" dirty="0" smtClean="0">
                <a:latin typeface="Gotham Light" pitchFamily="50" charset="0"/>
                <a:cs typeface="Gotham Light" pitchFamily="50" charset="0"/>
              </a:rPr>
              <a:t>Access de element of an array</a:t>
            </a:r>
            <a:endParaRPr lang="en-GB" i="1" dirty="0">
              <a:latin typeface="Gotham Light" pitchFamily="50" charset="0"/>
              <a:cs typeface="Gotham Light" pitchFamily="50" charset="0"/>
            </a:endParaRPr>
          </a:p>
        </p:txBody>
      </p:sp>
      <p:sp>
        <p:nvSpPr>
          <p:cNvPr id="28" name="Rectángulo 27"/>
          <p:cNvSpPr/>
          <p:nvPr/>
        </p:nvSpPr>
        <p:spPr>
          <a:xfrm>
            <a:off x="570819" y="4940150"/>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ángulo 28"/>
          <p:cNvSpPr/>
          <p:nvPr/>
        </p:nvSpPr>
        <p:spPr>
          <a:xfrm>
            <a:off x="603476" y="5022795"/>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a:t>
            </a:r>
            <a:endParaRPr lang="en-GB" sz="1400" i="1" dirty="0">
              <a:solidFill>
                <a:srgbClr val="444444"/>
              </a:solidFill>
              <a:latin typeface="Consolas" panose="020B0609020204030204" pitchFamily="49" charset="0"/>
            </a:endParaRPr>
          </a:p>
        </p:txBody>
      </p:sp>
      <p:sp>
        <p:nvSpPr>
          <p:cNvPr id="30" name="Rectángulo 29"/>
          <p:cNvSpPr/>
          <p:nvPr/>
        </p:nvSpPr>
        <p:spPr>
          <a:xfrm>
            <a:off x="570819" y="5608357"/>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ángulo 30"/>
          <p:cNvSpPr/>
          <p:nvPr/>
        </p:nvSpPr>
        <p:spPr>
          <a:xfrm>
            <a:off x="603476" y="5691002"/>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 = “change the content”;</a:t>
            </a:r>
            <a:endParaRPr lang="en-GB" sz="1400" i="1" dirty="0">
              <a:solidFill>
                <a:srgbClr val="444444"/>
              </a:solidFill>
              <a:latin typeface="Consolas" panose="020B0609020204030204" pitchFamily="49" charset="0"/>
            </a:endParaRPr>
          </a:p>
        </p:txBody>
      </p:sp>
      <p:sp>
        <p:nvSpPr>
          <p:cNvPr id="32" name="Rectángulo 31"/>
          <p:cNvSpPr/>
          <p:nvPr/>
        </p:nvSpPr>
        <p:spPr>
          <a:xfrm>
            <a:off x="7227263" y="1867209"/>
            <a:ext cx="3707606" cy="369332"/>
          </a:xfrm>
          <a:prstGeom prst="rect">
            <a:avLst/>
          </a:prstGeom>
          <a:noFill/>
        </p:spPr>
        <p:txBody>
          <a:bodyPr wrap="square" rtlCol="0">
            <a:spAutoFit/>
          </a:bodyPr>
          <a:lstStyle/>
          <a:p>
            <a:r>
              <a:rPr lang="es-CO" i="1" smtClean="0">
                <a:latin typeface="Gotham Light" pitchFamily="50" charset="0"/>
                <a:cs typeface="Gotham Light" pitchFamily="50" charset="0"/>
              </a:rPr>
              <a:t>Array Properties and Methods</a:t>
            </a:r>
            <a:endParaRPr lang="es-CO" i="1" dirty="0">
              <a:latin typeface="Gotham Light" pitchFamily="50" charset="0"/>
              <a:cs typeface="Gotham Light" pitchFamily="50" charset="0"/>
            </a:endParaRPr>
          </a:p>
        </p:txBody>
      </p:sp>
      <p:sp>
        <p:nvSpPr>
          <p:cNvPr id="33" name="Rectángulo 32"/>
          <p:cNvSpPr/>
          <p:nvPr/>
        </p:nvSpPr>
        <p:spPr>
          <a:xfrm>
            <a:off x="5970133" y="2281086"/>
            <a:ext cx="6221867" cy="3693319"/>
          </a:xfrm>
          <a:prstGeom prst="rect">
            <a:avLst/>
          </a:prstGeom>
        </p:spPr>
        <p:txBody>
          <a:bodyPr wrap="square">
            <a:spAutoFit/>
          </a:bodyPr>
          <a:lstStyle/>
          <a:p>
            <a:r>
              <a:rPr lang="es-CO" b="0" i="0" dirty="0" smtClean="0">
                <a:solidFill>
                  <a:srgbClr val="000000"/>
                </a:solidFill>
                <a:effectLst/>
                <a:latin typeface="Consolas" panose="020B0609020204030204" pitchFamily="49" charset="0"/>
              </a:rPr>
              <a:t>.</a:t>
            </a:r>
            <a:r>
              <a:rPr lang="es-CO" b="0" i="0" dirty="0" err="1" smtClean="0">
                <a:solidFill>
                  <a:srgbClr val="000000"/>
                </a:solidFill>
                <a:effectLst/>
                <a:latin typeface="Consolas" panose="020B0609020204030204" pitchFamily="49" charset="0"/>
              </a:rPr>
              <a:t>length</a:t>
            </a:r>
            <a:r>
              <a:rPr lang="es-CO" b="0" i="0" dirty="0" smtClean="0">
                <a:solidFill>
                  <a:srgbClr val="000000"/>
                </a:solidFill>
                <a:effectLst/>
                <a:latin typeface="Consolas" panose="020B0609020204030204" pitchFamily="49" charset="0"/>
              </a:rPr>
              <a:t>;</a:t>
            </a:r>
          </a:p>
          <a:p>
            <a:r>
              <a:rPr lang="es-CO" dirty="0"/>
              <a:t>.push</a:t>
            </a:r>
            <a:r>
              <a:rPr lang="es-CO" dirty="0" smtClean="0"/>
              <a:t>(“newEelement</a:t>
            </a:r>
            <a:r>
              <a:rPr lang="es-CO" dirty="0" smtClean="0"/>
              <a:t>"); or unshift to add at the beggining</a:t>
            </a:r>
          </a:p>
          <a:p>
            <a:r>
              <a:rPr lang="es-CO" dirty="0" smtClean="0"/>
              <a:t>.join(“ “)</a:t>
            </a:r>
          </a:p>
          <a:p>
            <a:r>
              <a:rPr lang="es-CO" dirty="0" smtClean="0"/>
              <a:t>.pop  .shift // delete the last or first element and returns it</a:t>
            </a:r>
            <a:endParaRPr lang="es-CO" dirty="0" smtClean="0"/>
          </a:p>
          <a:p>
            <a:r>
              <a:rPr lang="es-CO" dirty="0"/>
              <a:t>fruits[fruits.length] = "Lemon</a:t>
            </a:r>
            <a:r>
              <a:rPr lang="es-CO" dirty="0" smtClean="0"/>
              <a:t>";</a:t>
            </a:r>
          </a:p>
          <a:p>
            <a:r>
              <a:rPr lang="es-CO" dirty="0" smtClean="0"/>
              <a:t>.splice(from number , to numner)</a:t>
            </a:r>
          </a:p>
          <a:p>
            <a:r>
              <a:rPr lang="es-CO" dirty="0" smtClean="0"/>
              <a:t>.indexof(something) //look the # index where that content is (you can also use lastindexof</a:t>
            </a:r>
          </a:p>
          <a:p>
            <a:r>
              <a:rPr lang="es-CO" dirty="0" smtClean="0"/>
              <a:t>.foreach(function());</a:t>
            </a:r>
            <a:endParaRPr lang="es-CO" dirty="0" smtClean="0"/>
          </a:p>
          <a:p>
            <a:r>
              <a:rPr lang="es-CO" dirty="0" smtClean="0"/>
              <a:t>.filter()</a:t>
            </a:r>
            <a:endParaRPr lang="es-CO" dirty="0" smtClean="0"/>
          </a:p>
          <a:p>
            <a:r>
              <a:rPr lang="en-US" dirty="0"/>
              <a:t>In JavaScript, </a:t>
            </a:r>
            <a:r>
              <a:rPr lang="en-US" b="1" dirty="0"/>
              <a:t>arrays</a:t>
            </a:r>
            <a:r>
              <a:rPr lang="en-US" dirty="0"/>
              <a:t> use </a:t>
            </a:r>
            <a:r>
              <a:rPr lang="en-US" b="1" dirty="0"/>
              <a:t>numbered indexes</a:t>
            </a:r>
            <a:r>
              <a:rPr lang="en-US" dirty="0"/>
              <a:t>.  </a:t>
            </a:r>
          </a:p>
          <a:p>
            <a:r>
              <a:rPr lang="en-US" dirty="0"/>
              <a:t>In JavaScript, </a:t>
            </a:r>
            <a:r>
              <a:rPr lang="en-US" b="1" dirty="0"/>
              <a:t>objects</a:t>
            </a:r>
            <a:r>
              <a:rPr lang="en-US" dirty="0"/>
              <a:t> use </a:t>
            </a:r>
            <a:r>
              <a:rPr lang="en-US" b="1" dirty="0"/>
              <a:t>named indexes</a:t>
            </a:r>
            <a:r>
              <a:rPr lang="en-US" dirty="0"/>
              <a:t>.</a:t>
            </a:r>
          </a:p>
          <a:p>
            <a:endParaRPr lang="en-GB" dirty="0"/>
          </a:p>
        </p:txBody>
      </p:sp>
      <p:pic>
        <p:nvPicPr>
          <p:cNvPr id="35" name="Imagen 18"/>
          <p:cNvPicPr>
            <a:picLocks noChangeAspect="1"/>
          </p:cNvPicPr>
          <p:nvPr/>
        </p:nvPicPr>
        <p:blipFill>
          <a:blip r:embed="rId3"/>
          <a:stretch>
            <a:fillRect/>
          </a:stretch>
        </p:blipFill>
        <p:spPr>
          <a:xfrm>
            <a:off x="7500745" y="874123"/>
            <a:ext cx="4287746" cy="585271"/>
          </a:xfrm>
          <a:prstGeom prst="rect">
            <a:avLst/>
          </a:prstGeom>
        </p:spPr>
      </p:pic>
      <p:sp>
        <p:nvSpPr>
          <p:cNvPr id="36" name="TextBox 35"/>
          <p:cNvSpPr txBox="1"/>
          <p:nvPr/>
        </p:nvSpPr>
        <p:spPr>
          <a:xfrm>
            <a:off x="7500745" y="1453300"/>
            <a:ext cx="2377007" cy="369332"/>
          </a:xfrm>
          <a:prstGeom prst="rect">
            <a:avLst/>
          </a:prstGeom>
          <a:noFill/>
        </p:spPr>
        <p:txBody>
          <a:bodyPr wrap="square" rtlCol="0">
            <a:spAutoFit/>
          </a:bodyPr>
          <a:lstStyle/>
          <a:p>
            <a:r>
              <a:rPr lang="en-US" dirty="0" err="1" smtClean="0"/>
              <a:t>aList</a:t>
            </a:r>
            <a:r>
              <a:rPr lang="en-US" dirty="0" smtClean="0"/>
              <a:t>[0] </a:t>
            </a:r>
            <a:endParaRPr lang="en-US" dirty="0"/>
          </a:p>
        </p:txBody>
      </p:sp>
      <p:pic>
        <p:nvPicPr>
          <p:cNvPr id="37"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3003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6621035" y="1596614"/>
            <a:ext cx="2255336" cy="6336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6621035" y="385123"/>
            <a:ext cx="2255336" cy="1120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
        <p:nvSpPr>
          <p:cNvPr id="5" name="Rectángulo 4"/>
          <p:cNvSpPr/>
          <p:nvPr/>
        </p:nvSpPr>
        <p:spPr>
          <a:xfrm>
            <a:off x="5138058" y="1401868"/>
            <a:ext cx="827314"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a:t>
            </a:r>
            <a:endParaRPr lang="en-GB" dirty="0"/>
          </a:p>
        </p:txBody>
      </p:sp>
      <p:cxnSp>
        <p:nvCxnSpPr>
          <p:cNvPr id="7" name="Conector recto de flecha 6"/>
          <p:cNvCxnSpPr>
            <a:stCxn id="5" idx="2"/>
          </p:cNvCxnSpPr>
          <p:nvPr/>
        </p:nvCxnSpPr>
        <p:spPr>
          <a:xfrm flipH="1">
            <a:off x="4627757" y="1967925"/>
            <a:ext cx="923958" cy="1042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5" idx="2"/>
          </p:cNvCxnSpPr>
          <p:nvPr/>
        </p:nvCxnSpPr>
        <p:spPr>
          <a:xfrm>
            <a:off x="5551715" y="1967925"/>
            <a:ext cx="1384344" cy="987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646448" y="3168289"/>
            <a:ext cx="1126274" cy="369332"/>
          </a:xfrm>
          <a:prstGeom prst="rect">
            <a:avLst/>
          </a:prstGeom>
          <a:noFill/>
        </p:spPr>
        <p:txBody>
          <a:bodyPr wrap="square" rtlCol="0">
            <a:spAutoFit/>
          </a:bodyPr>
          <a:lstStyle/>
          <a:p>
            <a:r>
              <a:rPr lang="en-GB" dirty="0" smtClean="0"/>
              <a:t>Property</a:t>
            </a:r>
            <a:endParaRPr lang="en-GB" dirty="0"/>
          </a:p>
        </p:txBody>
      </p:sp>
      <p:sp>
        <p:nvSpPr>
          <p:cNvPr id="11" name="CuadroTexto 10"/>
          <p:cNvSpPr txBox="1"/>
          <p:nvPr/>
        </p:nvSpPr>
        <p:spPr>
          <a:xfrm>
            <a:off x="6746487" y="3200947"/>
            <a:ext cx="1182029" cy="369332"/>
          </a:xfrm>
          <a:prstGeom prst="rect">
            <a:avLst/>
          </a:prstGeom>
          <a:noFill/>
        </p:spPr>
        <p:txBody>
          <a:bodyPr wrap="square" rtlCol="0">
            <a:spAutoFit/>
          </a:bodyPr>
          <a:lstStyle/>
          <a:p>
            <a:r>
              <a:rPr lang="en-GB" dirty="0" smtClean="0"/>
              <a:t>Methods</a:t>
            </a:r>
            <a:endParaRPr lang="en-GB" dirty="0"/>
          </a:p>
        </p:txBody>
      </p:sp>
      <p:sp>
        <p:nvSpPr>
          <p:cNvPr id="12" name="CuadroTexto 11"/>
          <p:cNvSpPr txBox="1"/>
          <p:nvPr/>
        </p:nvSpPr>
        <p:spPr>
          <a:xfrm>
            <a:off x="6621035" y="476322"/>
            <a:ext cx="1778619"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var</a:t>
            </a:r>
            <a:r>
              <a:rPr lang="en-GB" dirty="0"/>
              <a:t> object = {</a:t>
            </a:r>
          </a:p>
          <a:p>
            <a:r>
              <a:rPr lang="en-GB" dirty="0" smtClean="0"/>
              <a:t>Properties</a:t>
            </a:r>
          </a:p>
          <a:p>
            <a:r>
              <a:rPr lang="en-GB" dirty="0" smtClean="0"/>
              <a:t>Methods</a:t>
            </a:r>
            <a:endParaRPr lang="en-GB" dirty="0"/>
          </a:p>
          <a:p>
            <a:r>
              <a:rPr lang="en-GB" dirty="0"/>
              <a:t>}; </a:t>
            </a:r>
          </a:p>
        </p:txBody>
      </p:sp>
      <p:sp>
        <p:nvSpPr>
          <p:cNvPr id="13" name="CuadroTexto 12"/>
          <p:cNvSpPr txBox="1"/>
          <p:nvPr/>
        </p:nvSpPr>
        <p:spPr>
          <a:xfrm>
            <a:off x="6621035" y="1724131"/>
            <a:ext cx="2614962"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object = new Object(); </a:t>
            </a:r>
          </a:p>
        </p:txBody>
      </p:sp>
      <p:sp>
        <p:nvSpPr>
          <p:cNvPr id="14" name="Elipse 13"/>
          <p:cNvSpPr/>
          <p:nvPr/>
        </p:nvSpPr>
        <p:spPr>
          <a:xfrm>
            <a:off x="5965371" y="23948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cxnSp>
        <p:nvCxnSpPr>
          <p:cNvPr id="16" name="Conector recto 15"/>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CuadroTexto 17"/>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3" name="Rectángulo 22"/>
          <p:cNvSpPr/>
          <p:nvPr/>
        </p:nvSpPr>
        <p:spPr>
          <a:xfrm>
            <a:off x="2985207" y="3627130"/>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adroTexto 23"/>
          <p:cNvSpPr txBox="1"/>
          <p:nvPr/>
        </p:nvSpPr>
        <p:spPr>
          <a:xfrm>
            <a:off x="2985207" y="3754648"/>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a:t>
            </a:r>
            <a:r>
              <a:rPr lang="en-GB" dirty="0" smtClean="0"/>
              <a:t>Name</a:t>
            </a:r>
            <a:r>
              <a:rPr lang="en-GB" dirty="0"/>
              <a:t>: “</a:t>
            </a:r>
            <a:r>
              <a:rPr lang="en-GB" dirty="0" err="1"/>
              <a:t>juan</a:t>
            </a:r>
            <a:r>
              <a:rPr lang="en-GB" dirty="0" smtClean="0"/>
              <a:t>”,</a:t>
            </a:r>
            <a:endParaRPr lang="en-GB" dirty="0"/>
          </a:p>
          <a:p>
            <a:r>
              <a:rPr lang="en-GB" dirty="0"/>
              <a:t>Age: </a:t>
            </a:r>
            <a:r>
              <a:rPr lang="en-GB" dirty="0" smtClean="0"/>
              <a:t>23 }</a:t>
            </a:r>
            <a:endParaRPr lang="en-GB" dirty="0"/>
          </a:p>
        </p:txBody>
      </p:sp>
      <p:sp>
        <p:nvSpPr>
          <p:cNvPr id="25" name="Rectángulo 24"/>
          <p:cNvSpPr/>
          <p:nvPr/>
        </p:nvSpPr>
        <p:spPr>
          <a:xfrm>
            <a:off x="2985207" y="4737169"/>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adroTexto 25"/>
          <p:cNvSpPr txBox="1"/>
          <p:nvPr/>
        </p:nvSpPr>
        <p:spPr>
          <a:xfrm>
            <a:off x="2985207" y="4864687"/>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objec.name = “</a:t>
            </a:r>
            <a:r>
              <a:rPr lang="en-GB" dirty="0" err="1"/>
              <a:t>juan</a:t>
            </a:r>
            <a:r>
              <a:rPr lang="en-GB" dirty="0"/>
              <a:t>”;</a:t>
            </a:r>
          </a:p>
          <a:p>
            <a:r>
              <a:rPr lang="en-GB" dirty="0" err="1"/>
              <a:t>Object.age</a:t>
            </a:r>
            <a:r>
              <a:rPr lang="en-GB" dirty="0"/>
              <a:t> = 23;</a:t>
            </a:r>
          </a:p>
        </p:txBody>
      </p:sp>
      <p:sp>
        <p:nvSpPr>
          <p:cNvPr id="27" name="CuadroTexto 26"/>
          <p:cNvSpPr txBox="1"/>
          <p:nvPr/>
        </p:nvSpPr>
        <p:spPr>
          <a:xfrm>
            <a:off x="406090" y="5007652"/>
            <a:ext cx="1992086" cy="738664"/>
          </a:xfrm>
          <a:prstGeom prst="rect">
            <a:avLst/>
          </a:prstGeom>
          <a:noFill/>
        </p:spPr>
        <p:txBody>
          <a:bodyPr wrap="square" rtlCol="0">
            <a:spAutoFit/>
          </a:bodyPr>
          <a:lstStyle/>
          <a:p>
            <a:r>
              <a:rPr lang="en-GB" sz="1400" dirty="0" smtClean="0"/>
              <a:t>This is hoe to Add property ones the object is already created</a:t>
            </a:r>
            <a:endParaRPr lang="en-GB" sz="1400" dirty="0"/>
          </a:p>
        </p:txBody>
      </p:sp>
      <p:cxnSp>
        <p:nvCxnSpPr>
          <p:cNvPr id="29" name="Conector recto de flecha 28"/>
          <p:cNvCxnSpPr>
            <a:stCxn id="27" idx="3"/>
            <a:endCxn id="26" idx="1"/>
          </p:cNvCxnSpPr>
          <p:nvPr/>
        </p:nvCxnSpPr>
        <p:spPr>
          <a:xfrm flipV="1">
            <a:off x="2398176" y="5126297"/>
            <a:ext cx="587031" cy="2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a:xfrm>
            <a:off x="6746487" y="3627130"/>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ángulo 31"/>
          <p:cNvSpPr/>
          <p:nvPr/>
        </p:nvSpPr>
        <p:spPr>
          <a:xfrm>
            <a:off x="6746487" y="4723262"/>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adroTexto 32"/>
          <p:cNvSpPr txBox="1"/>
          <p:nvPr/>
        </p:nvSpPr>
        <p:spPr>
          <a:xfrm>
            <a:off x="6746486" y="4730334"/>
            <a:ext cx="3235713"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Object.methodName</a:t>
            </a:r>
            <a:r>
              <a:rPr lang="en-GB" dirty="0" smtClean="0"/>
              <a:t> = function() {</a:t>
            </a:r>
          </a:p>
          <a:p>
            <a:r>
              <a:rPr lang="en-GB" dirty="0" smtClean="0"/>
              <a:t>Code lines</a:t>
            </a:r>
            <a:endParaRPr lang="en-GB" dirty="0"/>
          </a:p>
          <a:p>
            <a:r>
              <a:rPr lang="en-GB" dirty="0" smtClean="0"/>
              <a:t>};</a:t>
            </a:r>
            <a:endParaRPr lang="en-GB" dirty="0"/>
          </a:p>
        </p:txBody>
      </p:sp>
      <p:sp>
        <p:nvSpPr>
          <p:cNvPr id="34" name="Rectángulo 33"/>
          <p:cNvSpPr/>
          <p:nvPr/>
        </p:nvSpPr>
        <p:spPr>
          <a:xfrm>
            <a:off x="6863008" y="3667409"/>
            <a:ext cx="2792621" cy="738664"/>
          </a:xfrm>
          <a:prstGeom prst="rect">
            <a:avLst/>
          </a:prstGeom>
        </p:spPr>
        <p:txBody>
          <a:bodyPr wrap="square">
            <a:spAutoFit/>
          </a:bodyPr>
          <a:lstStyle/>
          <a:p>
            <a:r>
              <a:rPr lang="es-CO" sz="1400" b="0" i="1" dirty="0" err="1" smtClean="0">
                <a:solidFill>
                  <a:srgbClr val="444444"/>
                </a:solidFill>
                <a:effectLst/>
                <a:latin typeface="Consolas" panose="020B0609020204030204" pitchFamily="49" charset="0"/>
              </a:rPr>
              <a:t>methodName</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function</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code</a:t>
            </a:r>
            <a:r>
              <a:rPr lang="es-CO" sz="1400" b="0" i="1" dirty="0" smtClean="0">
                <a:solidFill>
                  <a:srgbClr val="444444"/>
                </a:solidFill>
                <a:effectLst/>
                <a:latin typeface="Consolas" panose="020B0609020204030204" pitchFamily="49" charset="0"/>
              </a:rPr>
              <a:t> </a:t>
            </a:r>
            <a:r>
              <a:rPr lang="es-CO" sz="1400" b="0" i="1" dirty="0" err="1" smtClean="0">
                <a:solidFill>
                  <a:srgbClr val="444444"/>
                </a:solidFill>
                <a:effectLst/>
                <a:latin typeface="Consolas" panose="020B0609020204030204" pitchFamily="49" charset="0"/>
              </a:rPr>
              <a:t>lines</a:t>
            </a:r>
            <a:r>
              <a:rPr lang="es-CO" sz="1400" b="0" i="1" dirty="0" smtClean="0">
                <a:solidFill>
                  <a:srgbClr val="444444"/>
                </a:solidFill>
                <a:effectLst/>
                <a:latin typeface="Consolas" panose="020B0609020204030204" pitchFamily="49" charset="0"/>
              </a:rPr>
              <a:t> </a:t>
            </a:r>
          </a:p>
          <a:p>
            <a:r>
              <a:rPr lang="es-CO" sz="1400" b="0" i="1" dirty="0" smtClean="0">
                <a:solidFill>
                  <a:srgbClr val="444444"/>
                </a:solidFill>
                <a:effectLst/>
                <a:latin typeface="Consolas" panose="020B0609020204030204" pitchFamily="49" charset="0"/>
              </a:rPr>
              <a:t>};</a:t>
            </a:r>
            <a:endParaRPr lang="en-GB" sz="1400" dirty="0"/>
          </a:p>
        </p:txBody>
      </p:sp>
      <p:sp>
        <p:nvSpPr>
          <p:cNvPr id="35" name="CuadroTexto 34"/>
          <p:cNvSpPr txBox="1"/>
          <p:nvPr/>
        </p:nvSpPr>
        <p:spPr>
          <a:xfrm>
            <a:off x="10384972" y="5292553"/>
            <a:ext cx="1992086" cy="738664"/>
          </a:xfrm>
          <a:prstGeom prst="rect">
            <a:avLst/>
          </a:prstGeom>
          <a:noFill/>
        </p:spPr>
        <p:txBody>
          <a:bodyPr wrap="square" rtlCol="0">
            <a:spAutoFit/>
          </a:bodyPr>
          <a:lstStyle/>
          <a:p>
            <a:r>
              <a:rPr lang="en-GB" sz="1400" dirty="0" smtClean="0"/>
              <a:t>This is how to Add Methods ones the object is already created</a:t>
            </a:r>
            <a:endParaRPr lang="en-GB" sz="1400" dirty="0"/>
          </a:p>
        </p:txBody>
      </p:sp>
      <p:cxnSp>
        <p:nvCxnSpPr>
          <p:cNvPr id="36" name="Conector recto de flecha 35"/>
          <p:cNvCxnSpPr/>
          <p:nvPr/>
        </p:nvCxnSpPr>
        <p:spPr>
          <a:xfrm flipH="1" flipV="1">
            <a:off x="10199915" y="4864687"/>
            <a:ext cx="642256" cy="427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a:stCxn id="5" idx="1"/>
          </p:cNvCxnSpPr>
          <p:nvPr/>
        </p:nvCxnSpPr>
        <p:spPr>
          <a:xfrm flipH="1" flipV="1">
            <a:off x="4354286" y="1596614"/>
            <a:ext cx="783772" cy="88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2542744" y="803411"/>
            <a:ext cx="1666841" cy="461665"/>
          </a:xfrm>
          <a:prstGeom prst="rect">
            <a:avLst/>
          </a:prstGeom>
          <a:noFill/>
        </p:spPr>
        <p:txBody>
          <a:bodyPr wrap="square" rtlCol="0">
            <a:spAutoFit/>
          </a:bodyPr>
          <a:lstStyle/>
          <a:p>
            <a:r>
              <a:rPr lang="en-GB" sz="1200" dirty="0" smtClean="0"/>
              <a:t>Call an object property and methods</a:t>
            </a:r>
            <a:endParaRPr lang="en-GB" sz="1200" dirty="0"/>
          </a:p>
        </p:txBody>
      </p:sp>
      <p:sp>
        <p:nvSpPr>
          <p:cNvPr id="47" name="Rectángulo 46"/>
          <p:cNvSpPr/>
          <p:nvPr/>
        </p:nvSpPr>
        <p:spPr>
          <a:xfrm>
            <a:off x="1937458" y="1431912"/>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adroTexto 47"/>
          <p:cNvSpPr txBox="1"/>
          <p:nvPr/>
        </p:nvSpPr>
        <p:spPr>
          <a:xfrm>
            <a:off x="1937458" y="1559430"/>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Object.property</a:t>
            </a:r>
            <a:r>
              <a:rPr lang="en-GB" dirty="0" smtClean="0"/>
              <a:t>;</a:t>
            </a:r>
          </a:p>
          <a:p>
            <a:r>
              <a:rPr lang="en-GB" dirty="0" err="1" smtClean="0"/>
              <a:t>Object.function</a:t>
            </a:r>
            <a:r>
              <a:rPr lang="en-GB" dirty="0" smtClean="0"/>
              <a:t>();</a:t>
            </a:r>
            <a:endParaRPr lang="en-GB" dirty="0"/>
          </a:p>
        </p:txBody>
      </p:sp>
      <p:sp>
        <p:nvSpPr>
          <p:cNvPr id="49" name="Elipse 48"/>
          <p:cNvSpPr/>
          <p:nvPr/>
        </p:nvSpPr>
        <p:spPr>
          <a:xfrm>
            <a:off x="2513929"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50" name="Elipse 49"/>
          <p:cNvSpPr/>
          <p:nvPr/>
        </p:nvSpPr>
        <p:spPr>
          <a:xfrm>
            <a:off x="6396953"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pic>
        <p:nvPicPr>
          <p:cNvPr id="37"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624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38992</TotalTime>
  <Words>6117</Words>
  <Application>Microsoft Macintosh PowerPoint</Application>
  <PresentationFormat>Widescreen</PresentationFormat>
  <Paragraphs>1372</Paragraphs>
  <Slides>127</Slides>
  <Notes>10</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127</vt:i4>
      </vt:variant>
    </vt:vector>
  </HeadingPairs>
  <TitlesOfParts>
    <vt:vector size="139" baseType="lpstr">
      <vt:lpstr>Archer Book</vt:lpstr>
      <vt:lpstr>Calibri</vt:lpstr>
      <vt:lpstr>Calibri Light</vt:lpstr>
      <vt:lpstr>Consolas</vt:lpstr>
      <vt:lpstr>Gotham Light</vt:lpstr>
      <vt:lpstr>Helvetica Neue</vt:lpstr>
      <vt:lpstr>Menlo</vt:lpstr>
      <vt:lpstr>Monaco</vt:lpstr>
      <vt:lpstr>Verdana</vt:lpstr>
      <vt:lpstr>Arial</vt:lpstr>
      <vt:lpstr>Arial</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vt:lpstr>
      <vt:lpstr>Resposive web design</vt:lpstr>
      <vt:lpstr>Adobe CC color</vt:lpstr>
      <vt:lpstr>PowerPoint Presentation</vt:lpstr>
      <vt:lpstr>Form, imput element  --- action , type attribute</vt:lpstr>
      <vt:lpstr>Forms – new elements</vt:lpstr>
      <vt:lpstr>&lt;canvas&gt;  and &lt;svg&gt; --- a container for graphics  </vt:lpstr>
      <vt:lpstr>PowerPoint Presentation</vt:lpstr>
      <vt:lpstr>&lt;video&gt;</vt:lpstr>
      <vt:lpstr>&lt;iframe&gt; &lt;embed&gt;  and &lt;object&gt; from plog in or call other html page</vt:lpstr>
      <vt:lpstr>Geo location</vt:lpstr>
      <vt:lpstr>Drag and drop – it is an attribute</vt:lpstr>
      <vt:lpstr>Manifesto Cache is for making webpages that load ofline</vt:lpstr>
      <vt:lpstr>PowerPoint Presentation</vt:lpstr>
      <vt:lpstr>Html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Css3 – cool and new</vt:lpstr>
      <vt:lpstr>Background image</vt:lpstr>
      <vt:lpstr>Gradients </vt:lpstr>
      <vt:lpstr>Shadows </vt:lpstr>
      <vt:lpstr>Some other text options </vt:lpstr>
      <vt:lpstr>Put different fonts</vt:lpstr>
      <vt:lpstr>Animaitons on css</vt:lpstr>
      <vt:lpstr>Dom</vt:lpstr>
      <vt:lpstr>Github course </vt:lpstr>
      <vt:lpstr>git</vt:lpstr>
      <vt:lpstr>github</vt:lpstr>
      <vt:lpstr>Git hub – conflict resolution</vt:lpstr>
      <vt:lpstr>For other team members to connect to my project</vt:lpstr>
      <vt:lpstr>Add colaborators</vt:lpstr>
      <vt:lpstr>bootstrap</vt:lpstr>
      <vt:lpstr>PowerPoint Presentation</vt:lpstr>
      <vt:lpstr>PowerPoint Presentation</vt:lpstr>
      <vt:lpstr>PowerPoint Presentation</vt:lpstr>
      <vt:lpstr>PowerPoint Presentation</vt:lpstr>
      <vt:lpstr>PowerPoint Presentation</vt:lpstr>
      <vt:lpstr>Bootstrap Jumbotron and Page Header</vt:lpstr>
      <vt:lpstr>PowerPoint Presentation</vt:lpstr>
      <vt:lpstr>Alerts</vt:lpstr>
      <vt:lpstr>PowerPoint Presentation</vt:lpstr>
      <vt:lpstr>PowerPoint Presentation</vt:lpstr>
      <vt:lpstr>PowerPoint Presentation</vt:lpstr>
      <vt:lpstr>PowerPoint Presentation</vt:lpstr>
      <vt:lpstr>List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strings</vt:lpstr>
      <vt:lpstr>Operators</vt:lpstr>
      <vt:lpstr>Boolean</vt:lpstr>
      <vt:lpstr>Our first program</vt:lpstr>
      <vt:lpstr>Keywords and reserved words</vt:lpstr>
      <vt:lpstr>Function</vt:lpstr>
      <vt:lpstr>Conditional execution</vt:lpstr>
      <vt:lpstr>While do loops</vt:lpstr>
      <vt:lpstr>For loops</vt:lpstr>
      <vt:lpstr>Value switch</vt:lpstr>
      <vt:lpstr>PowerPoint Presentation</vt:lpstr>
      <vt:lpstr>functions</vt:lpstr>
      <vt:lpstr>Functions – closure</vt:lpstr>
      <vt:lpstr>Function recursion</vt:lpstr>
      <vt:lpstr>functions</vt:lpstr>
      <vt:lpstr>How to access a property and a method</vt:lpstr>
      <vt:lpstr>PowerPoint Presentation</vt:lpstr>
      <vt:lpstr>PowerPoint Presentation</vt:lpstr>
      <vt:lpstr>Mutability</vt:lpstr>
      <vt:lpstr>Looping objects</vt:lpstr>
      <vt:lpstr>Exersices(3)</vt:lpstr>
      <vt:lpstr>The arguments object</vt:lpstr>
      <vt:lpstr>Math object</vt:lpstr>
      <vt:lpstr>The global object</vt:lpstr>
      <vt:lpstr>Example form array to list</vt:lpstr>
      <vt:lpstr>PowerPoint Presentation</vt:lpstr>
      <vt:lpstr>JSON</vt:lpstr>
      <vt:lpstr>Array.filter  -- array.reduce</vt:lpstr>
      <vt:lpstr>JSON reduce</vt:lpstr>
      <vt:lpstr>Reduce exersice</vt:lpstr>
      <vt:lpstr>Bind method of all functions</vt:lpstr>
      <vt:lpstr>Every and some on array</vt:lpstr>
      <vt:lpstr>PowerPoint Presentation</vt:lpstr>
      <vt:lpstr>Prototypes and constructor</vt:lpstr>
      <vt:lpstr>PowerPoint Presentation</vt:lpstr>
      <vt:lpstr>Diagram of how JavaScript works</vt:lpstr>
      <vt:lpstr>Diagram of how JavaScript works</vt:lpstr>
      <vt:lpstr>PowerPoint Presentation</vt:lpstr>
      <vt:lpstr>PowerPoint Presentation</vt:lpstr>
      <vt:lpstr>PowerPoint Presentation</vt:lpstr>
      <vt:lpstr>PowerPoint Presentation</vt:lpstr>
      <vt:lpstr>PowerPoint Presentation</vt:lpstr>
      <vt:lpstr>PowerPoint Presentation</vt:lpstr>
      <vt:lpstr>oop</vt:lpstr>
      <vt:lpstr>HEROKU</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Mendieta</dc:creator>
  <cp:lastModifiedBy>Juan David Mendieta</cp:lastModifiedBy>
  <cp:revision>342</cp:revision>
  <dcterms:created xsi:type="dcterms:W3CDTF">2015-05-31T11:56:34Z</dcterms:created>
  <dcterms:modified xsi:type="dcterms:W3CDTF">2015-07-20T00:26:48Z</dcterms:modified>
</cp:coreProperties>
</file>